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7" r:id="rId4"/>
    <p:sldId id="264" r:id="rId5"/>
    <p:sldId id="263" r:id="rId6"/>
    <p:sldId id="262" r:id="rId7"/>
    <p:sldId id="258" r:id="rId8"/>
    <p:sldId id="266" r:id="rId9"/>
    <p:sldId id="265" r:id="rId10"/>
    <p:sldId id="268" r:id="rId11"/>
    <p:sldId id="275" r:id="rId12"/>
    <p:sldId id="277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9C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77369105236102"/>
          <c:y val="0.10840108401084012"/>
          <c:w val="0.52090783411586994"/>
          <c:h val="0.7542908762420957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311DB-07B2-4108-ADAF-36040668D95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AA3C83-5059-4154-933A-79197A660C7E}">
      <dgm:prSet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 rtl="0"/>
          <a:r>
            <a:rPr lang="ru-RU" dirty="0" smtClean="0"/>
            <a:t>Казахстанские партнеры: </a:t>
          </a:r>
          <a:endParaRPr lang="ru-RU" dirty="0"/>
        </a:p>
      </dgm:t>
    </dgm:pt>
    <dgm:pt modelId="{431FEC14-0B68-4FC8-8895-48FCE09784FB}" type="parTrans" cxnId="{877EAE08-4B5F-40C1-99A3-1E43C31BA2E5}">
      <dgm:prSet/>
      <dgm:spPr/>
      <dgm:t>
        <a:bodyPr/>
        <a:lstStyle/>
        <a:p>
          <a:endParaRPr lang="ru-RU"/>
        </a:p>
      </dgm:t>
    </dgm:pt>
    <dgm:pt modelId="{49C70C3F-563B-4BDE-989C-9D9CEE26FADB}" type="sibTrans" cxnId="{877EAE08-4B5F-40C1-99A3-1E43C31BA2E5}">
      <dgm:prSet/>
      <dgm:spPr/>
      <dgm:t>
        <a:bodyPr/>
        <a:lstStyle/>
        <a:p>
          <a:endParaRPr lang="ru-RU"/>
        </a:p>
      </dgm:t>
    </dgm:pt>
    <dgm:pt modelId="{165F6B95-96B5-46A4-9DBD-9FC7B0AEC08E}">
      <dgm:prSet/>
      <dgm:spPr/>
      <dgm:t>
        <a:bodyPr/>
        <a:lstStyle/>
        <a:p>
          <a:pPr algn="l"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«Евразия»;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503F8A58-3D57-429C-913A-45C1399E8B29}" type="parTrans" cxnId="{16545D57-05BE-4D56-B3B6-27B139C9140F}">
      <dgm:prSet/>
      <dgm:spPr/>
      <dgm:t>
        <a:bodyPr/>
        <a:lstStyle/>
        <a:p>
          <a:endParaRPr lang="ru-RU"/>
        </a:p>
      </dgm:t>
    </dgm:pt>
    <dgm:pt modelId="{59DC1989-15F5-4D78-AF96-B314F49D2742}" type="sibTrans" cxnId="{16545D57-05BE-4D56-B3B6-27B139C9140F}">
      <dgm:prSet/>
      <dgm:spPr/>
      <dgm:t>
        <a:bodyPr/>
        <a:lstStyle/>
        <a:p>
          <a:endParaRPr lang="ru-RU"/>
        </a:p>
      </dgm:t>
    </dgm:pt>
    <dgm:pt modelId="{D59BA7C0-036E-480D-A508-1D506BAA7027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Халык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270A1A5B-B68A-4947-9DC9-9E6E8924645A}" type="parTrans" cxnId="{8BB07824-A3D2-48E2-900B-FC8010E455A9}">
      <dgm:prSet/>
      <dgm:spPr/>
      <dgm:t>
        <a:bodyPr/>
        <a:lstStyle/>
        <a:p>
          <a:endParaRPr lang="ru-RU"/>
        </a:p>
      </dgm:t>
    </dgm:pt>
    <dgm:pt modelId="{3CA40ABB-B514-48AF-84B3-EFE1AA68D83E}" type="sibTrans" cxnId="{8BB07824-A3D2-48E2-900B-FC8010E455A9}">
      <dgm:prSet/>
      <dgm:spPr/>
      <dgm:t>
        <a:bodyPr/>
        <a:lstStyle/>
        <a:p>
          <a:endParaRPr lang="ru-RU"/>
        </a:p>
      </dgm:t>
    </dgm:pt>
    <dgm:pt modelId="{B7178E46-FC26-4B7B-90C3-F0596641B2C8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«Нефтяная страховая компания»;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A239A274-E22D-4BB9-9B78-56102CCEBDD4}" type="parTrans" cxnId="{9101106B-EB51-40D2-B1E1-B718BD2D7372}">
      <dgm:prSet/>
      <dgm:spPr/>
      <dgm:t>
        <a:bodyPr/>
        <a:lstStyle/>
        <a:p>
          <a:endParaRPr lang="ru-RU"/>
        </a:p>
      </dgm:t>
    </dgm:pt>
    <dgm:pt modelId="{C352CE7D-96D8-4C78-A179-C18D56FCE803}" type="sibTrans" cxnId="{9101106B-EB51-40D2-B1E1-B718BD2D7372}">
      <dgm:prSet/>
      <dgm:spPr/>
      <dgm:t>
        <a:bodyPr/>
        <a:lstStyle/>
        <a:p>
          <a:endParaRPr lang="ru-RU"/>
        </a:p>
      </dgm:t>
    </dgm:pt>
    <dgm:pt modelId="{5A6B13B8-7429-4162-99C9-3170A73653A6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«К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Ж «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Freedom Finance  Life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8A3EB8D0-2A84-468B-A8C3-B5D13DB24F58}" type="parTrans" cxnId="{E61A1077-567A-4B99-A9BA-4918FDB2A9B0}">
      <dgm:prSet/>
      <dgm:spPr/>
      <dgm:t>
        <a:bodyPr/>
        <a:lstStyle/>
        <a:p>
          <a:endParaRPr lang="ru-RU"/>
        </a:p>
      </dgm:t>
    </dgm:pt>
    <dgm:pt modelId="{7D26CE5C-57F5-4742-963E-F3B46992E822}" type="sibTrans" cxnId="{E61A1077-567A-4B99-A9BA-4918FDB2A9B0}">
      <dgm:prSet/>
      <dgm:spPr/>
      <dgm:t>
        <a:bodyPr/>
        <a:lstStyle/>
        <a:p>
          <a:endParaRPr lang="ru-RU"/>
        </a:p>
      </dgm:t>
    </dgm:pt>
    <dgm:pt modelId="{723C80EC-7D4A-4F92-84A5-2935077E18F9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«Номад Иншуранс»;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22A55EB0-4F9A-45ED-969C-3B97C00AA15F}" type="parTrans" cxnId="{49FD227A-6906-4641-8479-C6E99F6CA712}">
      <dgm:prSet/>
      <dgm:spPr/>
      <dgm:t>
        <a:bodyPr/>
        <a:lstStyle/>
        <a:p>
          <a:endParaRPr lang="ru-RU"/>
        </a:p>
      </dgm:t>
    </dgm:pt>
    <dgm:pt modelId="{E01636BE-AF09-42AC-A285-0930D36E816E}" type="sibTrans" cxnId="{49FD227A-6906-4641-8479-C6E99F6CA712}">
      <dgm:prSet/>
      <dgm:spPr/>
      <dgm:t>
        <a:bodyPr/>
        <a:lstStyle/>
        <a:p>
          <a:endParaRPr lang="ru-RU"/>
        </a:p>
      </dgm:t>
    </dgm:pt>
    <dgm:pt modelId="{B0E669D2-4E3A-4356-A727-974C62FFE3A7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«Сентрас Иншуранс»;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9BA87897-D183-42AE-ACD5-D19D84F13260}" type="parTrans" cxnId="{7F8D3181-2828-40BE-AFBC-56D364D3DD33}">
      <dgm:prSet/>
      <dgm:spPr/>
      <dgm:t>
        <a:bodyPr/>
        <a:lstStyle/>
        <a:p>
          <a:endParaRPr lang="ru-RU"/>
        </a:p>
      </dgm:t>
    </dgm:pt>
    <dgm:pt modelId="{40632C70-F519-4A83-9764-1B0684F515DE}" type="sibTrans" cxnId="{7F8D3181-2828-40BE-AFBC-56D364D3DD33}">
      <dgm:prSet/>
      <dgm:spPr/>
      <dgm:t>
        <a:bodyPr/>
        <a:lstStyle/>
        <a:p>
          <a:endParaRPr lang="ru-RU"/>
        </a:p>
      </dgm:t>
    </dgm:pt>
    <dgm:pt modelId="{8F2927B7-ABA7-450F-9781-E366176CF183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«Виктория»;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89EF917-84B5-4AD4-93B3-690060AA288D}" type="parTrans" cxnId="{D343C2D8-10FA-4C9B-82B0-0246F0F89335}">
      <dgm:prSet/>
      <dgm:spPr/>
      <dgm:t>
        <a:bodyPr/>
        <a:lstStyle/>
        <a:p>
          <a:endParaRPr lang="ru-RU"/>
        </a:p>
      </dgm:t>
    </dgm:pt>
    <dgm:pt modelId="{4F7C8D57-514D-41B2-906B-5581124DF72B}" type="sibTrans" cxnId="{D343C2D8-10FA-4C9B-82B0-0246F0F89335}">
      <dgm:prSet/>
      <dgm:spPr/>
      <dgm:t>
        <a:bodyPr/>
        <a:lstStyle/>
        <a:p>
          <a:endParaRPr lang="ru-RU"/>
        </a:p>
      </dgm:t>
    </dgm:pt>
    <dgm:pt modelId="{C6D020E5-4233-4CCF-8B92-5EF21777267B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</a:t>
          </a:r>
          <a:r>
            <a:rPr lang="en-US" dirty="0" err="1" smtClean="0">
              <a:solidFill>
                <a:schemeClr val="bg1">
                  <a:lumMod val="50000"/>
                </a:schemeClr>
              </a:solidFill>
            </a:rPr>
            <a:t>Amanat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»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;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 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9760C3B5-D95C-49FC-A7FF-1C1414FF45B3}" type="parTrans" cxnId="{157B519B-67AF-405E-AA75-79A6BD1A6EAA}">
      <dgm:prSet/>
      <dgm:spPr/>
      <dgm:t>
        <a:bodyPr/>
        <a:lstStyle/>
        <a:p>
          <a:endParaRPr lang="ru-RU"/>
        </a:p>
      </dgm:t>
    </dgm:pt>
    <dgm:pt modelId="{4D230768-763D-4D1A-9E45-6932C954A311}" type="sibTrans" cxnId="{157B519B-67AF-405E-AA75-79A6BD1A6EAA}">
      <dgm:prSet/>
      <dgm:spPr/>
      <dgm:t>
        <a:bodyPr/>
        <a:lstStyle/>
        <a:p>
          <a:endParaRPr lang="ru-RU"/>
        </a:p>
      </dgm:t>
    </dgm:pt>
    <dgm:pt modelId="{2667AAB9-5A6F-4928-8539-9A5F5EDFD146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«Лондон-Алматы»;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32C4C4F1-3110-4FCA-B167-7833909281F2}" type="parTrans" cxnId="{D53E5C55-B742-40A8-85FA-78EBBFC9611B}">
      <dgm:prSet/>
      <dgm:spPr/>
      <dgm:t>
        <a:bodyPr/>
        <a:lstStyle/>
        <a:p>
          <a:endParaRPr lang="ru-RU"/>
        </a:p>
      </dgm:t>
    </dgm:pt>
    <dgm:pt modelId="{C79C54E1-7A11-4B03-AAD5-AF9D467929C5}" type="sibTrans" cxnId="{D53E5C55-B742-40A8-85FA-78EBBFC9611B}">
      <dgm:prSet/>
      <dgm:spPr/>
      <dgm:t>
        <a:bodyPr/>
        <a:lstStyle/>
        <a:p>
          <a:endParaRPr lang="ru-RU"/>
        </a:p>
      </dgm:t>
    </dgm:pt>
    <dgm:pt modelId="{14589673-979F-491E-904E-0B39B4BA7400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«Цесна Гарант»;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EC874392-E767-460C-B172-5E42E808C28C}" type="parTrans" cxnId="{E3D93CCE-759E-4EC6-B011-C1B7F239680B}">
      <dgm:prSet/>
      <dgm:spPr/>
      <dgm:t>
        <a:bodyPr/>
        <a:lstStyle/>
        <a:p>
          <a:endParaRPr lang="ru-RU"/>
        </a:p>
      </dgm:t>
    </dgm:pt>
    <dgm:pt modelId="{ED0CD5F1-E8CD-45B8-BBFC-0E1E19B0AE02}" type="sibTrans" cxnId="{E3D93CCE-759E-4EC6-B011-C1B7F239680B}">
      <dgm:prSet/>
      <dgm:spPr/>
      <dgm:t>
        <a:bodyPr/>
        <a:lstStyle/>
        <a:p>
          <a:endParaRPr lang="ru-RU"/>
        </a:p>
      </dgm:t>
    </dgm:pt>
    <dgm:pt modelId="{9283E6F9-2B40-48AA-AC17-68B89DDC2387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«СК «Коммеск-Омир»;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A4C89F6E-1C36-486B-8918-40B5CCEFA64E}" type="parTrans" cxnId="{6757E1A0-2904-4CC9-95A5-5149AFBB92EE}">
      <dgm:prSet/>
      <dgm:spPr/>
      <dgm:t>
        <a:bodyPr/>
        <a:lstStyle/>
        <a:p>
          <a:endParaRPr lang="ru-RU"/>
        </a:p>
      </dgm:t>
    </dgm:pt>
    <dgm:pt modelId="{BB36CFBD-C378-4D12-847E-4365CC1686E1}" type="sibTrans" cxnId="{6757E1A0-2904-4CC9-95A5-5149AFBB92EE}">
      <dgm:prSet/>
      <dgm:spPr/>
      <dgm:t>
        <a:bodyPr/>
        <a:lstStyle/>
        <a:p>
          <a:endParaRPr lang="ru-RU"/>
        </a:p>
      </dgm:t>
    </dgm:pt>
    <dgm:pt modelId="{B87EA17F-6957-4459-9A30-AEF6AF5B4FB0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«К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Ж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«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Standard Life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68A2418-7932-4A94-A1B7-339AE283217E}" type="parTrans" cxnId="{321D3A9B-0C02-4F73-A5AB-D0BBBCC03896}">
      <dgm:prSet/>
      <dgm:spPr/>
      <dgm:t>
        <a:bodyPr/>
        <a:lstStyle/>
        <a:p>
          <a:endParaRPr lang="ru-RU"/>
        </a:p>
      </dgm:t>
    </dgm:pt>
    <dgm:pt modelId="{6FB17E82-C39F-42ED-A04E-DCAB42D25A94}" type="sibTrans" cxnId="{321D3A9B-0C02-4F73-A5AB-D0BBBCC03896}">
      <dgm:prSet/>
      <dgm:spPr/>
      <dgm:t>
        <a:bodyPr/>
        <a:lstStyle/>
        <a:p>
          <a:endParaRPr lang="ru-RU"/>
        </a:p>
      </dgm:t>
    </dgm:pt>
    <dgm:pt modelId="{E90DAA53-C760-4CEA-AEE1-AE3D856D7A22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«КСЖ «Номад 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Life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A8EE6F2F-5A0F-4D98-8897-6AD26120C63A}" type="parTrans" cxnId="{E49EC674-96FC-449C-BFBD-661D1208263F}">
      <dgm:prSet/>
      <dgm:spPr/>
      <dgm:t>
        <a:bodyPr/>
        <a:lstStyle/>
        <a:p>
          <a:endParaRPr lang="ru-RU"/>
        </a:p>
      </dgm:t>
    </dgm:pt>
    <dgm:pt modelId="{6C0289E4-B667-4D9C-A6CC-09A75EC35F84}" type="sibTrans" cxnId="{E49EC674-96FC-449C-BFBD-661D1208263F}">
      <dgm:prSet/>
      <dgm:spPr/>
      <dgm:t>
        <a:bodyPr/>
        <a:lstStyle/>
        <a:p>
          <a:endParaRPr lang="ru-RU"/>
        </a:p>
      </dgm:t>
    </dgm:pt>
    <dgm:pt modelId="{79BCB3CC-55FF-47FA-885D-A9CC06A80B81}">
      <dgm:prSet/>
      <dgm:spPr/>
      <dgm:t>
        <a:bodyPr/>
        <a:lstStyle/>
        <a:p>
          <a:pPr algn="l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«КСЖ «Халык-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Life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33B22CD7-35DE-4D01-A49A-F1B5CAD6554D}" type="parTrans" cxnId="{2C0CE603-45D9-48C7-9761-63970E95EA1C}">
      <dgm:prSet/>
      <dgm:spPr/>
      <dgm:t>
        <a:bodyPr/>
        <a:lstStyle/>
        <a:p>
          <a:endParaRPr lang="ru-RU"/>
        </a:p>
      </dgm:t>
    </dgm:pt>
    <dgm:pt modelId="{3D6CD514-6BB5-4F88-B658-CB027ACFA0DA}" type="sibTrans" cxnId="{2C0CE603-45D9-48C7-9761-63970E95EA1C}">
      <dgm:prSet/>
      <dgm:spPr/>
      <dgm:t>
        <a:bodyPr/>
        <a:lstStyle/>
        <a:p>
          <a:endParaRPr lang="ru-RU"/>
        </a:p>
      </dgm:t>
    </dgm:pt>
    <dgm:pt modelId="{E1ADE74C-B8E1-4F92-B3F6-7BE8BC3BFFE6}" type="pres">
      <dgm:prSet presAssocID="{F01311DB-07B2-4108-ADAF-36040668D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827E31-DD99-49C5-B454-078FDD0B90DD}" type="pres">
      <dgm:prSet presAssocID="{6EAA3C83-5059-4154-933A-79197A660C7E}" presName="composite" presStyleCnt="0"/>
      <dgm:spPr/>
    </dgm:pt>
    <dgm:pt modelId="{03EB2E8D-0523-4DBD-B185-3AD0187C1CFE}" type="pres">
      <dgm:prSet presAssocID="{6EAA3C83-5059-4154-933A-79197A660C7E}" presName="parTx" presStyleLbl="alignNode1" presStyleIdx="0" presStyleCnt="1" custLinFactNeighborY="-22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F664-AD52-4E7E-91D5-262788796286}" type="pres">
      <dgm:prSet presAssocID="{6EAA3C83-5059-4154-933A-79197A660C7E}" presName="desTx" presStyleLbl="alignAccFollowNode1" presStyleIdx="0" presStyleCnt="1" custLinFactNeighborX="-804" custLinFactNeighborY="-1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93CCE-759E-4EC6-B011-C1B7F239680B}" srcId="{6EAA3C83-5059-4154-933A-79197A660C7E}" destId="{14589673-979F-491E-904E-0B39B4BA7400}" srcOrd="9" destOrd="0" parTransId="{EC874392-E767-460C-B172-5E42E808C28C}" sibTransId="{ED0CD5F1-E8CD-45B8-BBFC-0E1E19B0AE02}"/>
    <dgm:cxn modelId="{6757E1A0-2904-4CC9-95A5-5149AFBB92EE}" srcId="{6EAA3C83-5059-4154-933A-79197A660C7E}" destId="{9283E6F9-2B40-48AA-AC17-68B89DDC2387}" srcOrd="10" destOrd="0" parTransId="{A4C89F6E-1C36-486B-8918-40B5CCEFA64E}" sibTransId="{BB36CFBD-C378-4D12-847E-4365CC1686E1}"/>
    <dgm:cxn modelId="{49FD227A-6906-4641-8479-C6E99F6CA712}" srcId="{6EAA3C83-5059-4154-933A-79197A660C7E}" destId="{723C80EC-7D4A-4F92-84A5-2935077E18F9}" srcOrd="4" destOrd="0" parTransId="{22A55EB0-4F9A-45ED-969C-3B97C00AA15F}" sibTransId="{E01636BE-AF09-42AC-A285-0930D36E816E}"/>
    <dgm:cxn modelId="{A113C3F9-68A9-41DC-AD6F-3BC6D7838595}" type="presOf" srcId="{79BCB3CC-55FF-47FA-885D-A9CC06A80B81}" destId="{283DF664-AD52-4E7E-91D5-262788796286}" srcOrd="0" destOrd="13" presId="urn:microsoft.com/office/officeart/2005/8/layout/hList1"/>
    <dgm:cxn modelId="{2C0CE603-45D9-48C7-9761-63970E95EA1C}" srcId="{6EAA3C83-5059-4154-933A-79197A660C7E}" destId="{79BCB3CC-55FF-47FA-885D-A9CC06A80B81}" srcOrd="13" destOrd="0" parTransId="{33B22CD7-35DE-4D01-A49A-F1B5CAD6554D}" sibTransId="{3D6CD514-6BB5-4F88-B658-CB027ACFA0DA}"/>
    <dgm:cxn modelId="{67356F5C-694A-45FD-8006-17DA8BE62B2E}" type="presOf" srcId="{D59BA7C0-036E-480D-A508-1D506BAA7027}" destId="{283DF664-AD52-4E7E-91D5-262788796286}" srcOrd="0" destOrd="1" presId="urn:microsoft.com/office/officeart/2005/8/layout/hList1"/>
    <dgm:cxn modelId="{9386B503-7709-4C08-A673-AF890307D860}" type="presOf" srcId="{C6D020E5-4233-4CCF-8B92-5EF21777267B}" destId="{283DF664-AD52-4E7E-91D5-262788796286}" srcOrd="0" destOrd="7" presId="urn:microsoft.com/office/officeart/2005/8/layout/hList1"/>
    <dgm:cxn modelId="{4ECEB38B-35E5-4D0E-A57A-5B1D2438FD0B}" type="presOf" srcId="{5A6B13B8-7429-4162-99C9-3170A73653A6}" destId="{283DF664-AD52-4E7E-91D5-262788796286}" srcOrd="0" destOrd="3" presId="urn:microsoft.com/office/officeart/2005/8/layout/hList1"/>
    <dgm:cxn modelId="{877EAE08-4B5F-40C1-99A3-1E43C31BA2E5}" srcId="{F01311DB-07B2-4108-ADAF-36040668D95B}" destId="{6EAA3C83-5059-4154-933A-79197A660C7E}" srcOrd="0" destOrd="0" parTransId="{431FEC14-0B68-4FC8-8895-48FCE09784FB}" sibTransId="{49C70C3F-563B-4BDE-989C-9D9CEE26FADB}"/>
    <dgm:cxn modelId="{D343C2D8-10FA-4C9B-82B0-0246F0F89335}" srcId="{6EAA3C83-5059-4154-933A-79197A660C7E}" destId="{8F2927B7-ABA7-450F-9781-E366176CF183}" srcOrd="6" destOrd="0" parTransId="{689EF917-84B5-4AD4-93B3-690060AA288D}" sibTransId="{4F7C8D57-514D-41B2-906B-5581124DF72B}"/>
    <dgm:cxn modelId="{157B519B-67AF-405E-AA75-79A6BD1A6EAA}" srcId="{6EAA3C83-5059-4154-933A-79197A660C7E}" destId="{C6D020E5-4233-4CCF-8B92-5EF21777267B}" srcOrd="7" destOrd="0" parTransId="{9760C3B5-D95C-49FC-A7FF-1C1414FF45B3}" sibTransId="{4D230768-763D-4D1A-9E45-6932C954A311}"/>
    <dgm:cxn modelId="{8BB07824-A3D2-48E2-900B-FC8010E455A9}" srcId="{6EAA3C83-5059-4154-933A-79197A660C7E}" destId="{D59BA7C0-036E-480D-A508-1D506BAA7027}" srcOrd="1" destOrd="0" parTransId="{270A1A5B-B68A-4947-9DC9-9E6E8924645A}" sibTransId="{3CA40ABB-B514-48AF-84B3-EFE1AA68D83E}"/>
    <dgm:cxn modelId="{9101106B-EB51-40D2-B1E1-B718BD2D7372}" srcId="{6EAA3C83-5059-4154-933A-79197A660C7E}" destId="{B7178E46-FC26-4B7B-90C3-F0596641B2C8}" srcOrd="2" destOrd="0" parTransId="{A239A274-E22D-4BB9-9B78-56102CCEBDD4}" sibTransId="{C352CE7D-96D8-4C78-A179-C18D56FCE803}"/>
    <dgm:cxn modelId="{F2A9A244-8DD4-491D-8571-7F788CCC3879}" type="presOf" srcId="{9283E6F9-2B40-48AA-AC17-68B89DDC2387}" destId="{283DF664-AD52-4E7E-91D5-262788796286}" srcOrd="0" destOrd="10" presId="urn:microsoft.com/office/officeart/2005/8/layout/hList1"/>
    <dgm:cxn modelId="{7E3569B3-F639-4029-AE58-C5CC21A74EB2}" type="presOf" srcId="{165F6B95-96B5-46A4-9DBD-9FC7B0AEC08E}" destId="{283DF664-AD52-4E7E-91D5-262788796286}" srcOrd="0" destOrd="0" presId="urn:microsoft.com/office/officeart/2005/8/layout/hList1"/>
    <dgm:cxn modelId="{DB3E1C92-EF61-4319-BE20-3929F2AE9C21}" type="presOf" srcId="{B0E669D2-4E3A-4356-A727-974C62FFE3A7}" destId="{283DF664-AD52-4E7E-91D5-262788796286}" srcOrd="0" destOrd="5" presId="urn:microsoft.com/office/officeart/2005/8/layout/hList1"/>
    <dgm:cxn modelId="{16545D57-05BE-4D56-B3B6-27B139C9140F}" srcId="{6EAA3C83-5059-4154-933A-79197A660C7E}" destId="{165F6B95-96B5-46A4-9DBD-9FC7B0AEC08E}" srcOrd="0" destOrd="0" parTransId="{503F8A58-3D57-429C-913A-45C1399E8B29}" sibTransId="{59DC1989-15F5-4D78-AF96-B314F49D2742}"/>
    <dgm:cxn modelId="{1C3521E8-0914-4BEF-8A4F-C819115EBC2D}" type="presOf" srcId="{8F2927B7-ABA7-450F-9781-E366176CF183}" destId="{283DF664-AD52-4E7E-91D5-262788796286}" srcOrd="0" destOrd="6" presId="urn:microsoft.com/office/officeart/2005/8/layout/hList1"/>
    <dgm:cxn modelId="{321D3A9B-0C02-4F73-A5AB-D0BBBCC03896}" srcId="{6EAA3C83-5059-4154-933A-79197A660C7E}" destId="{B87EA17F-6957-4459-9A30-AEF6AF5B4FB0}" srcOrd="11" destOrd="0" parTransId="{D68A2418-7932-4A94-A1B7-339AE283217E}" sibTransId="{6FB17E82-C39F-42ED-A04E-DCAB42D25A94}"/>
    <dgm:cxn modelId="{E61A1077-567A-4B99-A9BA-4918FDB2A9B0}" srcId="{6EAA3C83-5059-4154-933A-79197A660C7E}" destId="{5A6B13B8-7429-4162-99C9-3170A73653A6}" srcOrd="3" destOrd="0" parTransId="{8A3EB8D0-2A84-468B-A8C3-B5D13DB24F58}" sibTransId="{7D26CE5C-57F5-4742-963E-F3B46992E822}"/>
    <dgm:cxn modelId="{3163509C-D1F5-4522-90F9-9111C768A18C}" type="presOf" srcId="{14589673-979F-491E-904E-0B39B4BA7400}" destId="{283DF664-AD52-4E7E-91D5-262788796286}" srcOrd="0" destOrd="9" presId="urn:microsoft.com/office/officeart/2005/8/layout/hList1"/>
    <dgm:cxn modelId="{7F8D3181-2828-40BE-AFBC-56D364D3DD33}" srcId="{6EAA3C83-5059-4154-933A-79197A660C7E}" destId="{B0E669D2-4E3A-4356-A727-974C62FFE3A7}" srcOrd="5" destOrd="0" parTransId="{9BA87897-D183-42AE-ACD5-D19D84F13260}" sibTransId="{40632C70-F519-4A83-9764-1B0684F515DE}"/>
    <dgm:cxn modelId="{F75E70BB-12F7-481F-81A7-FFF3A25ADCB1}" type="presOf" srcId="{6EAA3C83-5059-4154-933A-79197A660C7E}" destId="{03EB2E8D-0523-4DBD-B185-3AD0187C1CFE}" srcOrd="0" destOrd="0" presId="urn:microsoft.com/office/officeart/2005/8/layout/hList1"/>
    <dgm:cxn modelId="{9A8DECF5-6E7B-48E7-82A5-633D5DFCBDBB}" type="presOf" srcId="{F01311DB-07B2-4108-ADAF-36040668D95B}" destId="{E1ADE74C-B8E1-4F92-B3F6-7BE8BC3BFFE6}" srcOrd="0" destOrd="0" presId="urn:microsoft.com/office/officeart/2005/8/layout/hList1"/>
    <dgm:cxn modelId="{9D916598-AAE7-4327-A04F-CBBE90473C0C}" type="presOf" srcId="{E90DAA53-C760-4CEA-AEE1-AE3D856D7A22}" destId="{283DF664-AD52-4E7E-91D5-262788796286}" srcOrd="0" destOrd="12" presId="urn:microsoft.com/office/officeart/2005/8/layout/hList1"/>
    <dgm:cxn modelId="{FB485558-9269-44AA-BF0A-53514DF99CCE}" type="presOf" srcId="{723C80EC-7D4A-4F92-84A5-2935077E18F9}" destId="{283DF664-AD52-4E7E-91D5-262788796286}" srcOrd="0" destOrd="4" presId="urn:microsoft.com/office/officeart/2005/8/layout/hList1"/>
    <dgm:cxn modelId="{F5F746DE-49BE-4E5B-8626-FF801A9E2FEF}" type="presOf" srcId="{2667AAB9-5A6F-4928-8539-9A5F5EDFD146}" destId="{283DF664-AD52-4E7E-91D5-262788796286}" srcOrd="0" destOrd="8" presId="urn:microsoft.com/office/officeart/2005/8/layout/hList1"/>
    <dgm:cxn modelId="{2CF45C61-E109-46E0-B27D-44D8B7BD283C}" type="presOf" srcId="{B7178E46-FC26-4B7B-90C3-F0596641B2C8}" destId="{283DF664-AD52-4E7E-91D5-262788796286}" srcOrd="0" destOrd="2" presId="urn:microsoft.com/office/officeart/2005/8/layout/hList1"/>
    <dgm:cxn modelId="{5DB7B1B9-3B6D-41EE-A138-55FE519A256A}" type="presOf" srcId="{B87EA17F-6957-4459-9A30-AEF6AF5B4FB0}" destId="{283DF664-AD52-4E7E-91D5-262788796286}" srcOrd="0" destOrd="11" presId="urn:microsoft.com/office/officeart/2005/8/layout/hList1"/>
    <dgm:cxn modelId="{E49EC674-96FC-449C-BFBD-661D1208263F}" srcId="{6EAA3C83-5059-4154-933A-79197A660C7E}" destId="{E90DAA53-C760-4CEA-AEE1-AE3D856D7A22}" srcOrd="12" destOrd="0" parTransId="{A8EE6F2F-5A0F-4D98-8897-6AD26120C63A}" sibTransId="{6C0289E4-B667-4D9C-A6CC-09A75EC35F84}"/>
    <dgm:cxn modelId="{D53E5C55-B742-40A8-85FA-78EBBFC9611B}" srcId="{6EAA3C83-5059-4154-933A-79197A660C7E}" destId="{2667AAB9-5A6F-4928-8539-9A5F5EDFD146}" srcOrd="8" destOrd="0" parTransId="{32C4C4F1-3110-4FCA-B167-7833909281F2}" sibTransId="{C79C54E1-7A11-4B03-AAD5-AF9D467929C5}"/>
    <dgm:cxn modelId="{F19FC2A2-5368-4434-95C5-3983BE7FE8AD}" type="presParOf" srcId="{E1ADE74C-B8E1-4F92-B3F6-7BE8BC3BFFE6}" destId="{BC827E31-DD99-49C5-B454-078FDD0B90DD}" srcOrd="0" destOrd="0" presId="urn:microsoft.com/office/officeart/2005/8/layout/hList1"/>
    <dgm:cxn modelId="{726AF5DD-5E65-4CC9-A4B6-13CB0CFF84F8}" type="presParOf" srcId="{BC827E31-DD99-49C5-B454-078FDD0B90DD}" destId="{03EB2E8D-0523-4DBD-B185-3AD0187C1CFE}" srcOrd="0" destOrd="0" presId="urn:microsoft.com/office/officeart/2005/8/layout/hList1"/>
    <dgm:cxn modelId="{3B5CDDC9-3886-49D4-80F0-68C02E9ED634}" type="presParOf" srcId="{BC827E31-DD99-49C5-B454-078FDD0B90DD}" destId="{283DF664-AD52-4E7E-91D5-262788796286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311DB-07B2-4108-ADAF-36040668D95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AA3C83-5059-4154-933A-79197A660C7E}">
      <dgm:prSet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cs typeface="Arial" pitchFamily="34" charset="0"/>
            </a:rPr>
            <a:t>ТОП клиенты:</a:t>
          </a:r>
          <a:endParaRPr lang="ru-RU" dirty="0">
            <a:solidFill>
              <a:schemeClr val="bg1"/>
            </a:solidFill>
          </a:endParaRPr>
        </a:p>
      </dgm:t>
    </dgm:pt>
    <dgm:pt modelId="{431FEC14-0B68-4FC8-8895-48FCE09784FB}" type="parTrans" cxnId="{877EAE08-4B5F-40C1-99A3-1E43C31BA2E5}">
      <dgm:prSet/>
      <dgm:spPr/>
      <dgm:t>
        <a:bodyPr/>
        <a:lstStyle/>
        <a:p>
          <a:endParaRPr lang="ru-RU"/>
        </a:p>
      </dgm:t>
    </dgm:pt>
    <dgm:pt modelId="{49C70C3F-563B-4BDE-989C-9D9CEE26FADB}" type="sibTrans" cxnId="{877EAE08-4B5F-40C1-99A3-1E43C31BA2E5}">
      <dgm:prSet/>
      <dgm:spPr/>
      <dgm:t>
        <a:bodyPr/>
        <a:lstStyle/>
        <a:p>
          <a:endParaRPr lang="ru-RU"/>
        </a:p>
      </dgm:t>
    </dgm:pt>
    <dgm:pt modelId="{165F6B95-96B5-46A4-9DBD-9FC7B0AEC08E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Шымкентмай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503F8A58-3D57-429C-913A-45C1399E8B29}" type="parTrans" cxnId="{16545D57-05BE-4D56-B3B6-27B139C9140F}">
      <dgm:prSet/>
      <dgm:spPr/>
      <dgm:t>
        <a:bodyPr/>
        <a:lstStyle/>
        <a:p>
          <a:endParaRPr lang="ru-RU"/>
        </a:p>
      </dgm:t>
    </dgm:pt>
    <dgm:pt modelId="{59DC1989-15F5-4D78-AF96-B314F49D2742}" type="sibTrans" cxnId="{16545D57-05BE-4D56-B3B6-27B139C9140F}">
      <dgm:prSet/>
      <dgm:spPr/>
      <dgm:t>
        <a:bodyPr/>
        <a:lstStyle/>
        <a:p>
          <a:endParaRPr lang="ru-RU"/>
        </a:p>
      </dgm:t>
    </dgm:pt>
    <dgm:pt modelId="{6DDF925B-8A2F-43E3-860B-EC8FDC28013B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Caspian Beverage Holding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4FD97E90-B17D-4FBB-9397-8E811449FB01}" type="parTrans" cxnId="{83533364-80D9-4BD7-9380-7A3726902D73}">
      <dgm:prSet/>
      <dgm:spPr/>
      <dgm:t>
        <a:bodyPr/>
        <a:lstStyle/>
        <a:p>
          <a:endParaRPr lang="ru-RU"/>
        </a:p>
      </dgm:t>
    </dgm:pt>
    <dgm:pt modelId="{CBBC7D48-50F2-4096-A351-01B8E5BEA193}" type="sibTrans" cxnId="{83533364-80D9-4BD7-9380-7A3726902D73}">
      <dgm:prSet/>
      <dgm:spPr/>
      <dgm:t>
        <a:bodyPr/>
        <a:lstStyle/>
        <a:p>
          <a:endParaRPr lang="ru-RU"/>
        </a:p>
      </dgm:t>
    </dgm:pt>
    <dgm:pt modelId="{375FDBCD-301F-444C-BC18-D4BEAB1F128F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Группа компании «</a:t>
          </a:r>
          <a:r>
            <a:rPr lang="en-US" dirty="0" err="1" smtClean="0">
              <a:solidFill>
                <a:schemeClr val="bg1">
                  <a:lumMod val="50000"/>
                </a:schemeClr>
              </a:solidFill>
            </a:rPr>
            <a:t>Eurotransit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A6838FD-4B9E-4B93-A8CC-D123EE45785F}" type="parTrans" cxnId="{107FB850-BCAB-40C5-B23E-AFA9BFB31E0A}">
      <dgm:prSet/>
      <dgm:spPr/>
      <dgm:t>
        <a:bodyPr/>
        <a:lstStyle/>
        <a:p>
          <a:endParaRPr lang="ru-RU"/>
        </a:p>
      </dgm:t>
    </dgm:pt>
    <dgm:pt modelId="{7E84ADDF-B764-418E-ABF0-3D0ADC40F062}" type="sibTrans" cxnId="{107FB850-BCAB-40C5-B23E-AFA9BFB31E0A}">
      <dgm:prSet/>
      <dgm:spPr/>
      <dgm:t>
        <a:bodyPr/>
        <a:lstStyle/>
        <a:p>
          <a:endParaRPr lang="ru-RU"/>
        </a:p>
      </dgm:t>
    </dgm:pt>
    <dgm:pt modelId="{EDE1FA86-BB25-4931-9E57-9306CE3DEADB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Глобал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эйр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 - 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Global Air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 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44555171-0EBF-4BFF-991E-CA98BF721613}" type="parTrans" cxnId="{A223048A-8458-403E-9F33-2580FC733370}">
      <dgm:prSet/>
      <dgm:spPr/>
      <dgm:t>
        <a:bodyPr/>
        <a:lstStyle/>
        <a:p>
          <a:endParaRPr lang="ru-RU"/>
        </a:p>
      </dgm:t>
    </dgm:pt>
    <dgm:pt modelId="{619E56BD-DB7F-4644-9CB5-DC03690A75FD}" type="sibTrans" cxnId="{A223048A-8458-403E-9F33-2580FC733370}">
      <dgm:prSet/>
      <dgm:spPr/>
      <dgm:t>
        <a:bodyPr/>
        <a:lstStyle/>
        <a:p>
          <a:endParaRPr lang="ru-RU"/>
        </a:p>
      </dgm:t>
    </dgm:pt>
    <dgm:pt modelId="{7F189050-75A2-4BB1-97F9-6AFBA0C8A35B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KTZ Express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CBD186A7-C1DA-4586-BA6F-BABE757EEA75}" type="parTrans" cxnId="{92B6F0DF-3CB5-4E22-AB40-8208F684961F}">
      <dgm:prSet/>
      <dgm:spPr/>
      <dgm:t>
        <a:bodyPr/>
        <a:lstStyle/>
        <a:p>
          <a:endParaRPr lang="ru-RU"/>
        </a:p>
      </dgm:t>
    </dgm:pt>
    <dgm:pt modelId="{0EF46F63-A1FF-4C9D-B6EB-C585991588A3}" type="sibTrans" cxnId="{92B6F0DF-3CB5-4E22-AB40-8208F684961F}">
      <dgm:prSet/>
      <dgm:spPr/>
      <dgm:t>
        <a:bodyPr/>
        <a:lstStyle/>
        <a:p>
          <a:endParaRPr lang="ru-RU"/>
        </a:p>
      </dgm:t>
    </dgm:pt>
    <dgm:pt modelId="{37411514-5E94-4A56-8268-18C04BBA2B36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Экотон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+»;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FF376DF8-366F-4286-9E17-00C55487444E}" type="parTrans" cxnId="{36B8866F-E374-4735-99DE-DF53E2B055CE}">
      <dgm:prSet/>
      <dgm:spPr/>
      <dgm:t>
        <a:bodyPr/>
        <a:lstStyle/>
        <a:p>
          <a:endParaRPr lang="ru-RU"/>
        </a:p>
      </dgm:t>
    </dgm:pt>
    <dgm:pt modelId="{7171FDF2-F227-47BA-8BAB-52EA0D65790F}" type="sibTrans" cxnId="{36B8866F-E374-4735-99DE-DF53E2B055CE}">
      <dgm:prSet/>
      <dgm:spPr/>
      <dgm:t>
        <a:bodyPr/>
        <a:lstStyle/>
        <a:p>
          <a:endParaRPr lang="ru-RU"/>
        </a:p>
      </dgm:t>
    </dgm:pt>
    <dgm:pt modelId="{70596710-ADA1-4620-B740-E7BB7DEFF4DF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«НК «Казахстан 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Гарыш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Сапары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8CDABCE5-5511-4049-893F-8F281F2FBF81}" type="parTrans" cxnId="{7CA2B5CA-D76A-4AC7-93C1-7681D205AD87}">
      <dgm:prSet/>
      <dgm:spPr/>
      <dgm:t>
        <a:bodyPr/>
        <a:lstStyle/>
        <a:p>
          <a:endParaRPr lang="ru-RU"/>
        </a:p>
      </dgm:t>
    </dgm:pt>
    <dgm:pt modelId="{038A3092-EA3B-4A5C-AF79-848A80D0090E}" type="sibTrans" cxnId="{7CA2B5CA-D76A-4AC7-93C1-7681D205AD87}">
      <dgm:prSet/>
      <dgm:spPr/>
      <dgm:t>
        <a:bodyPr/>
        <a:lstStyle/>
        <a:p>
          <a:endParaRPr lang="ru-RU"/>
        </a:p>
      </dgm:t>
    </dgm:pt>
    <dgm:pt modelId="{A83E21EC-89C5-43CF-A473-3CACCEA1281E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Исткомтранс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C322E254-D1A7-409A-9EF6-3ECA5129CA04}" type="parTrans" cxnId="{A2AE00B9-C6C2-4F27-ABAD-4D4031260FC2}">
      <dgm:prSet/>
      <dgm:spPr/>
      <dgm:t>
        <a:bodyPr/>
        <a:lstStyle/>
        <a:p>
          <a:endParaRPr lang="ru-RU"/>
        </a:p>
      </dgm:t>
    </dgm:pt>
    <dgm:pt modelId="{1DC3A1D0-D646-48F0-8B4F-5AAC96AC8486}" type="sibTrans" cxnId="{A2AE00B9-C6C2-4F27-ABAD-4D4031260FC2}">
      <dgm:prSet/>
      <dgm:spPr/>
      <dgm:t>
        <a:bodyPr/>
        <a:lstStyle/>
        <a:p>
          <a:endParaRPr lang="ru-RU"/>
        </a:p>
      </dgm:t>
    </dgm:pt>
    <dgm:pt modelId="{5AF25937-5C52-4828-B65C-920A5F227AB0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«АК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Алтыналмас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5DDD2192-A687-4CEA-9731-5008BC3677B5}" type="parTrans" cxnId="{93665CCF-2776-4A88-AE2B-755E320230ED}">
      <dgm:prSet/>
      <dgm:spPr/>
      <dgm:t>
        <a:bodyPr/>
        <a:lstStyle/>
        <a:p>
          <a:endParaRPr lang="ru-RU"/>
        </a:p>
      </dgm:t>
    </dgm:pt>
    <dgm:pt modelId="{B78B8976-EC91-4D9A-8A25-23EAF507EBDC}" type="sibTrans" cxnId="{93665CCF-2776-4A88-AE2B-755E320230ED}">
      <dgm:prSet/>
      <dgm:spPr/>
      <dgm:t>
        <a:bodyPr/>
        <a:lstStyle/>
        <a:p>
          <a:endParaRPr lang="ru-RU"/>
        </a:p>
      </dgm:t>
    </dgm:pt>
    <dgm:pt modelId="{12AE3F4F-9ABE-4B6B-8960-B9787A270E41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Энергохолдинг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-А»;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49652FA3-4C86-4556-BC83-C3A53CB842AD}" type="parTrans" cxnId="{D33B5CDD-6FBA-4A9F-91FF-7BB253343803}">
      <dgm:prSet/>
      <dgm:spPr/>
      <dgm:t>
        <a:bodyPr/>
        <a:lstStyle/>
        <a:p>
          <a:endParaRPr lang="ru-RU"/>
        </a:p>
      </dgm:t>
    </dgm:pt>
    <dgm:pt modelId="{18359A8D-92E8-4C05-A193-7A7D54D08137}" type="sibTrans" cxnId="{D33B5CDD-6FBA-4A9F-91FF-7BB253343803}">
      <dgm:prSet/>
      <dgm:spPr/>
      <dgm:t>
        <a:bodyPr/>
        <a:lstStyle/>
        <a:p>
          <a:endParaRPr lang="ru-RU"/>
        </a:p>
      </dgm:t>
    </dgm:pt>
    <dgm:pt modelId="{E9E7F056-FCEF-4159-A19A-A6D03A123033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«Стандарт Цемент»;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D61DF84-FB68-4319-A1FA-563DEE941F11}" type="parTrans" cxnId="{CC372ACD-DBA0-42FB-83F3-CB0E18CE9609}">
      <dgm:prSet/>
      <dgm:spPr/>
      <dgm:t>
        <a:bodyPr/>
        <a:lstStyle/>
        <a:p>
          <a:endParaRPr lang="ru-RU"/>
        </a:p>
      </dgm:t>
    </dgm:pt>
    <dgm:pt modelId="{5AF61064-973C-4289-A604-687B339C1AC5}" type="sibTrans" cxnId="{CC372ACD-DBA0-42FB-83F3-CB0E18CE9609}">
      <dgm:prSet/>
      <dgm:spPr/>
      <dgm:t>
        <a:bodyPr/>
        <a:lstStyle/>
        <a:p>
          <a:endParaRPr lang="ru-RU"/>
        </a:p>
      </dgm:t>
    </dgm:pt>
    <dgm:pt modelId="{0E418AB5-AB81-4422-8A14-F20F02B20E0B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Казазот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B9D7E86C-6B90-45ED-B4E9-C614C2DC0E5A}" type="parTrans" cxnId="{5CE484CE-C441-485E-BDE7-5687D6807689}">
      <dgm:prSet/>
      <dgm:spPr/>
      <dgm:t>
        <a:bodyPr/>
        <a:lstStyle/>
        <a:p>
          <a:endParaRPr lang="ru-RU"/>
        </a:p>
      </dgm:t>
    </dgm:pt>
    <dgm:pt modelId="{C4E4D399-A600-4C2B-93E3-B56727A9A4EF}" type="sibTrans" cxnId="{5CE484CE-C441-485E-BDE7-5687D6807689}">
      <dgm:prSet/>
      <dgm:spPr/>
      <dgm:t>
        <a:bodyPr/>
        <a:lstStyle/>
        <a:p>
          <a:endParaRPr lang="ru-RU"/>
        </a:p>
      </dgm:t>
    </dgm:pt>
    <dgm:pt modelId="{C9F98752-D199-4C63-8408-F8A956B3A0EE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«Ада 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Ойд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33F8DC0D-4436-4433-8A79-E14AAE30AF81}" type="parTrans" cxnId="{EEFFA4F9-4244-4DE6-9F2A-0B1D8AF2BF7E}">
      <dgm:prSet/>
      <dgm:spPr/>
      <dgm:t>
        <a:bodyPr/>
        <a:lstStyle/>
        <a:p>
          <a:endParaRPr lang="ru-RU"/>
        </a:p>
      </dgm:t>
    </dgm:pt>
    <dgm:pt modelId="{DFCE5A12-2F35-4623-AE22-2F723EDB65B5}" type="sibTrans" cxnId="{EEFFA4F9-4244-4DE6-9F2A-0B1D8AF2BF7E}">
      <dgm:prSet/>
      <dgm:spPr/>
      <dgm:t>
        <a:bodyPr/>
        <a:lstStyle/>
        <a:p>
          <a:endParaRPr lang="ru-RU"/>
        </a:p>
      </dgm:t>
    </dgm:pt>
    <dgm:pt modelId="{729BE969-9518-43CA-8420-C0AB2727E7D3}">
      <dgm:prSet/>
      <dgm:spPr/>
      <dgm:t>
        <a:bodyPr/>
        <a:lstStyle/>
        <a:p>
          <a:pPr rtl="0"/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«Кен-Сары»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5449D76A-A425-4D23-83AC-24A4F859B472}" type="parTrans" cxnId="{AFB1F4E3-D212-4735-9D53-D5F7892C1AED}">
      <dgm:prSet/>
      <dgm:spPr/>
      <dgm:t>
        <a:bodyPr/>
        <a:lstStyle/>
        <a:p>
          <a:endParaRPr lang="ru-RU"/>
        </a:p>
      </dgm:t>
    </dgm:pt>
    <dgm:pt modelId="{14AE10CE-B39C-4A08-B7A3-6D246939EBBE}" type="sibTrans" cxnId="{AFB1F4E3-D212-4735-9D53-D5F7892C1AED}">
      <dgm:prSet/>
      <dgm:spPr/>
      <dgm:t>
        <a:bodyPr/>
        <a:lstStyle/>
        <a:p>
          <a:endParaRPr lang="ru-RU"/>
        </a:p>
      </dgm:t>
    </dgm:pt>
    <dgm:pt modelId="{9A5D9358-1595-4CFB-96C0-C57A44D353F9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en-US" dirty="0" err="1" smtClean="0">
              <a:solidFill>
                <a:schemeClr val="bg1">
                  <a:lumMod val="50000"/>
                </a:schemeClr>
              </a:solidFill>
            </a:rPr>
            <a:t>Meerbusch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81F8DA79-10DB-4449-868E-F9EE919F3958}" type="parTrans" cxnId="{F5B75991-7C31-48B1-A2A4-FF1374B0459F}">
      <dgm:prSet/>
      <dgm:spPr/>
      <dgm:t>
        <a:bodyPr/>
        <a:lstStyle/>
        <a:p>
          <a:endParaRPr lang="ru-RU"/>
        </a:p>
      </dgm:t>
    </dgm:pt>
    <dgm:pt modelId="{EE9392D3-83CB-4F0F-9A36-D6EF5D39252F}" type="sibTrans" cxnId="{F5B75991-7C31-48B1-A2A4-FF1374B0459F}">
      <dgm:prSet/>
      <dgm:spPr/>
      <dgm:t>
        <a:bodyPr/>
        <a:lstStyle/>
        <a:p>
          <a:endParaRPr lang="ru-RU"/>
        </a:p>
      </dgm:t>
    </dgm:pt>
    <dgm:pt modelId="{BFEF0E4C-0603-42FB-9950-96316E89DE29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Алтиес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Петролиум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Интернешнал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9128F7D3-14E9-41FD-B1AC-E06DFEC7A229}" type="parTrans" cxnId="{EFA6E4AE-2557-4D2D-BE3A-DAEC2C528146}">
      <dgm:prSet/>
      <dgm:spPr/>
      <dgm:t>
        <a:bodyPr/>
        <a:lstStyle/>
        <a:p>
          <a:endParaRPr lang="ru-RU"/>
        </a:p>
      </dgm:t>
    </dgm:pt>
    <dgm:pt modelId="{2C409105-2386-4615-8160-E3C51EEEAB28}" type="sibTrans" cxnId="{EFA6E4AE-2557-4D2D-BE3A-DAEC2C528146}">
      <dgm:prSet/>
      <dgm:spPr/>
      <dgm:t>
        <a:bodyPr/>
        <a:lstStyle/>
        <a:p>
          <a:endParaRPr lang="ru-RU"/>
        </a:p>
      </dgm:t>
    </dgm:pt>
    <dgm:pt modelId="{382EFCDC-29BF-421C-B373-C234D6379FE9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КГП «Метрополитен»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73255630-1869-482C-BD16-4AA57431AFE5}" type="parTrans" cxnId="{E7A8A6D2-679C-4A87-A9BD-9F62D2E6EC53}">
      <dgm:prSet/>
      <dgm:spPr/>
      <dgm:t>
        <a:bodyPr/>
        <a:lstStyle/>
        <a:p>
          <a:endParaRPr lang="ru-RU"/>
        </a:p>
      </dgm:t>
    </dgm:pt>
    <dgm:pt modelId="{81CAFF1E-AF60-4E78-A0DE-2C83EA575174}" type="sibTrans" cxnId="{E7A8A6D2-679C-4A87-A9BD-9F62D2E6EC53}">
      <dgm:prSet/>
      <dgm:spPr/>
      <dgm:t>
        <a:bodyPr/>
        <a:lstStyle/>
        <a:p>
          <a:endParaRPr lang="ru-RU"/>
        </a:p>
      </dgm:t>
    </dgm:pt>
    <dgm:pt modelId="{4586A880-EB72-40F6-8F8C-605B796AFD09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KNOC Caspian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97643753-6931-4EA8-B0CD-3B83CF567EC7}" type="parTrans" cxnId="{62196EA7-786E-45C9-A40D-257F95756986}">
      <dgm:prSet/>
      <dgm:spPr/>
      <dgm:t>
        <a:bodyPr/>
        <a:lstStyle/>
        <a:p>
          <a:endParaRPr lang="ru-RU"/>
        </a:p>
      </dgm:t>
    </dgm:pt>
    <dgm:pt modelId="{80230589-49BA-48CE-ACBF-FC948AF663BA}" type="sibTrans" cxnId="{62196EA7-786E-45C9-A40D-257F95756986}">
      <dgm:prSet/>
      <dgm:spPr/>
      <dgm:t>
        <a:bodyPr/>
        <a:lstStyle/>
        <a:p>
          <a:endParaRPr lang="ru-RU"/>
        </a:p>
      </dgm:t>
    </dgm:pt>
    <dgm:pt modelId="{97851D72-52DA-4222-8A09-C343430127D8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ТОО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 «Karaganda BI plus Energy»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064383C8-6A3A-488C-80FF-42DC33CE3BF1}" type="parTrans" cxnId="{60AAC8C3-69AC-4BDD-99A6-D3C02A6AA072}">
      <dgm:prSet/>
      <dgm:spPr/>
      <dgm:t>
        <a:bodyPr/>
        <a:lstStyle/>
        <a:p>
          <a:endParaRPr lang="ru-RU"/>
        </a:p>
      </dgm:t>
    </dgm:pt>
    <dgm:pt modelId="{E5165CBD-7D52-4E84-93C3-E71356D7F269}" type="sibTrans" cxnId="{60AAC8C3-69AC-4BDD-99A6-D3C02A6AA072}">
      <dgm:prSet/>
      <dgm:spPr/>
      <dgm:t>
        <a:bodyPr/>
        <a:lstStyle/>
        <a:p>
          <a:endParaRPr lang="ru-RU"/>
        </a:p>
      </dgm:t>
    </dgm:pt>
    <dgm:pt modelId="{FB7E052B-A8F4-4188-A3D5-9910C05F799D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«Алатау Жарык 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Компаниясы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E96E7EAA-736F-414E-B550-CEE813091094}" type="parTrans" cxnId="{90FF7015-852B-494B-810F-CCE16783C762}">
      <dgm:prSet/>
      <dgm:spPr/>
      <dgm:t>
        <a:bodyPr/>
        <a:lstStyle/>
        <a:p>
          <a:endParaRPr lang="ru-RU"/>
        </a:p>
      </dgm:t>
    </dgm:pt>
    <dgm:pt modelId="{5C5315C0-D65F-40C3-A144-56693333EC08}" type="sibTrans" cxnId="{90FF7015-852B-494B-810F-CCE16783C762}">
      <dgm:prSet/>
      <dgm:spPr/>
      <dgm:t>
        <a:bodyPr/>
        <a:lstStyle/>
        <a:p>
          <a:endParaRPr lang="ru-RU"/>
        </a:p>
      </dgm:t>
    </dgm:pt>
    <dgm:pt modelId="{A4A07257-BA19-43AD-881A-13B805B07734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Казатомпром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57C0C92-CB6B-4B00-9DEB-50F6DBA17EC4}" type="parTrans" cxnId="{078B2C1B-6797-4F8F-AA6E-266D60C0B2D7}">
      <dgm:prSet/>
      <dgm:spPr/>
      <dgm:t>
        <a:bodyPr/>
        <a:lstStyle/>
        <a:p>
          <a:endParaRPr lang="ru-RU"/>
        </a:p>
      </dgm:t>
    </dgm:pt>
    <dgm:pt modelId="{45329628-AFAC-49C3-B482-1EF16CF2B5CF}" type="sibTrans" cxnId="{078B2C1B-6797-4F8F-AA6E-266D60C0B2D7}">
      <dgm:prSet/>
      <dgm:spPr/>
      <dgm:t>
        <a:bodyPr/>
        <a:lstStyle/>
        <a:p>
          <a:endParaRPr lang="ru-RU"/>
        </a:p>
      </dgm:t>
    </dgm:pt>
    <dgm:pt modelId="{600EE6B8-AF82-4381-B33F-BA3F19AD0890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dirty="0" err="1" smtClean="0">
              <a:solidFill>
                <a:schemeClr val="bg1">
                  <a:lumMod val="50000"/>
                </a:schemeClr>
              </a:solidFill>
            </a:rPr>
            <a:t>МонтажСпецСтрой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2BF8F475-67D4-46D6-A32C-34D8A1733369}" type="parTrans" cxnId="{7B311B05-013D-4A4E-87F3-ECF93BDEBAD4}">
      <dgm:prSet/>
      <dgm:spPr/>
      <dgm:t>
        <a:bodyPr/>
        <a:lstStyle/>
        <a:p>
          <a:endParaRPr lang="ru-RU"/>
        </a:p>
      </dgm:t>
    </dgm:pt>
    <dgm:pt modelId="{9A1C4DE5-0E51-43DF-ACE2-A0ADE1C24E37}" type="sibTrans" cxnId="{7B311B05-013D-4A4E-87F3-ECF93BDEBAD4}">
      <dgm:prSet/>
      <dgm:spPr/>
      <dgm:t>
        <a:bodyPr/>
        <a:lstStyle/>
        <a:p>
          <a:endParaRPr lang="ru-RU"/>
        </a:p>
      </dgm:t>
    </dgm:pt>
    <dgm:pt modelId="{E1ADE74C-B8E1-4F92-B3F6-7BE8BC3BFFE6}" type="pres">
      <dgm:prSet presAssocID="{F01311DB-07B2-4108-ADAF-36040668D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827E31-DD99-49C5-B454-078FDD0B90DD}" type="pres">
      <dgm:prSet presAssocID="{6EAA3C83-5059-4154-933A-79197A660C7E}" presName="composite" presStyleCnt="0"/>
      <dgm:spPr/>
    </dgm:pt>
    <dgm:pt modelId="{03EB2E8D-0523-4DBD-B185-3AD0187C1CFE}" type="pres">
      <dgm:prSet presAssocID="{6EAA3C83-5059-4154-933A-79197A660C7E}" presName="parTx" presStyleLbl="alignNode1" presStyleIdx="0" presStyleCnt="1" custLinFactNeighborX="0" custLinFactNeighborY="-45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F664-AD52-4E7E-91D5-262788796286}" type="pres">
      <dgm:prSet presAssocID="{6EAA3C83-5059-4154-933A-79197A660C7E}" presName="desTx" presStyleLbl="alignAccFollowNode1" presStyleIdx="0" presStyleCnt="1" custLinFactNeighborX="1142" custLinFactNeighborY="-2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FB850-BCAB-40C5-B23E-AFA9BFB31E0A}" srcId="{6EAA3C83-5059-4154-933A-79197A660C7E}" destId="{375FDBCD-301F-444C-BC18-D4BEAB1F128F}" srcOrd="2" destOrd="0" parTransId="{6A6838FD-4B9E-4B93-A8CC-D123EE45785F}" sibTransId="{7E84ADDF-B764-418E-ABF0-3D0ADC40F062}"/>
    <dgm:cxn modelId="{EEFFA4F9-4244-4DE6-9F2A-0B1D8AF2BF7E}" srcId="{6EAA3C83-5059-4154-933A-79197A660C7E}" destId="{C9F98752-D199-4C63-8408-F8A956B3A0EE}" srcOrd="12" destOrd="0" parTransId="{33F8DC0D-4436-4433-8A79-E14AAE30AF81}" sibTransId="{DFCE5A12-2F35-4623-AE22-2F723EDB65B5}"/>
    <dgm:cxn modelId="{93665CCF-2776-4A88-AE2B-755E320230ED}" srcId="{6EAA3C83-5059-4154-933A-79197A660C7E}" destId="{5AF25937-5C52-4828-B65C-920A5F227AB0}" srcOrd="8" destOrd="0" parTransId="{5DDD2192-A687-4CEA-9731-5008BC3677B5}" sibTransId="{B78B8976-EC91-4D9A-8A25-23EAF507EBDC}"/>
    <dgm:cxn modelId="{C5EFB563-8482-456A-AC5C-7F1BCB5DB1DC}" type="presOf" srcId="{165F6B95-96B5-46A4-9DBD-9FC7B0AEC08E}" destId="{283DF664-AD52-4E7E-91D5-262788796286}" srcOrd="0" destOrd="0" presId="urn:microsoft.com/office/officeart/2005/8/layout/hList1"/>
    <dgm:cxn modelId="{79E2EA43-69AC-4C9B-BC29-6777F83362CC}" type="presOf" srcId="{12AE3F4F-9ABE-4B6B-8960-B9787A270E41}" destId="{283DF664-AD52-4E7E-91D5-262788796286}" srcOrd="0" destOrd="9" presId="urn:microsoft.com/office/officeart/2005/8/layout/hList1"/>
    <dgm:cxn modelId="{16545D57-05BE-4D56-B3B6-27B139C9140F}" srcId="{6EAA3C83-5059-4154-933A-79197A660C7E}" destId="{165F6B95-96B5-46A4-9DBD-9FC7B0AEC08E}" srcOrd="0" destOrd="0" parTransId="{503F8A58-3D57-429C-913A-45C1399E8B29}" sibTransId="{59DC1989-15F5-4D78-AF96-B314F49D2742}"/>
    <dgm:cxn modelId="{62196EA7-786E-45C9-A40D-257F95756986}" srcId="{6EAA3C83-5059-4154-933A-79197A660C7E}" destId="{4586A880-EB72-40F6-8F8C-605B796AFD09}" srcOrd="17" destOrd="0" parTransId="{97643753-6931-4EA8-B0CD-3B83CF567EC7}" sibTransId="{80230589-49BA-48CE-ACBF-FC948AF663BA}"/>
    <dgm:cxn modelId="{050565BB-F4DC-4F0E-A252-2454836B14E2}" type="presOf" srcId="{97851D72-52DA-4222-8A09-C343430127D8}" destId="{283DF664-AD52-4E7E-91D5-262788796286}" srcOrd="0" destOrd="18" presId="urn:microsoft.com/office/officeart/2005/8/layout/hList1"/>
    <dgm:cxn modelId="{877EAE08-4B5F-40C1-99A3-1E43C31BA2E5}" srcId="{F01311DB-07B2-4108-ADAF-36040668D95B}" destId="{6EAA3C83-5059-4154-933A-79197A660C7E}" srcOrd="0" destOrd="0" parTransId="{431FEC14-0B68-4FC8-8895-48FCE09784FB}" sibTransId="{49C70C3F-563B-4BDE-989C-9D9CEE26FADB}"/>
    <dgm:cxn modelId="{C8CC80BB-4D28-4C35-8CEC-F413BA8E4ECA}" type="presOf" srcId="{6DDF925B-8A2F-43E3-860B-EC8FDC28013B}" destId="{283DF664-AD52-4E7E-91D5-262788796286}" srcOrd="0" destOrd="1" presId="urn:microsoft.com/office/officeart/2005/8/layout/hList1"/>
    <dgm:cxn modelId="{C025F944-6D16-4FBC-9904-9322EF0481BE}" type="presOf" srcId="{5AF25937-5C52-4828-B65C-920A5F227AB0}" destId="{283DF664-AD52-4E7E-91D5-262788796286}" srcOrd="0" destOrd="8" presId="urn:microsoft.com/office/officeart/2005/8/layout/hList1"/>
    <dgm:cxn modelId="{A223048A-8458-403E-9F33-2580FC733370}" srcId="{6EAA3C83-5059-4154-933A-79197A660C7E}" destId="{EDE1FA86-BB25-4931-9E57-9306CE3DEADB}" srcOrd="3" destOrd="0" parTransId="{44555171-0EBF-4BFF-991E-CA98BF721613}" sibTransId="{619E56BD-DB7F-4644-9CB5-DC03690A75FD}"/>
    <dgm:cxn modelId="{AD6452D4-1030-404D-BDD7-F2DB7FB5B014}" type="presOf" srcId="{E9E7F056-FCEF-4159-A19A-A6D03A123033}" destId="{283DF664-AD52-4E7E-91D5-262788796286}" srcOrd="0" destOrd="10" presId="urn:microsoft.com/office/officeart/2005/8/layout/hList1"/>
    <dgm:cxn modelId="{5C8E13B5-F62C-4F1A-9FEC-A6EECA8A33A5}" type="presOf" srcId="{0E418AB5-AB81-4422-8A14-F20F02B20E0B}" destId="{283DF664-AD52-4E7E-91D5-262788796286}" srcOrd="0" destOrd="11" presId="urn:microsoft.com/office/officeart/2005/8/layout/hList1"/>
    <dgm:cxn modelId="{579A115F-2E52-471F-8F48-1141B058ADA7}" type="presOf" srcId="{375FDBCD-301F-444C-BC18-D4BEAB1F128F}" destId="{283DF664-AD52-4E7E-91D5-262788796286}" srcOrd="0" destOrd="2" presId="urn:microsoft.com/office/officeart/2005/8/layout/hList1"/>
    <dgm:cxn modelId="{CB705672-3C69-4481-956D-014F46C5D0B8}" type="presOf" srcId="{600EE6B8-AF82-4381-B33F-BA3F19AD0890}" destId="{283DF664-AD52-4E7E-91D5-262788796286}" srcOrd="0" destOrd="21" presId="urn:microsoft.com/office/officeart/2005/8/layout/hList1"/>
    <dgm:cxn modelId="{A2AE00B9-C6C2-4F27-ABAD-4D4031260FC2}" srcId="{6EAA3C83-5059-4154-933A-79197A660C7E}" destId="{A83E21EC-89C5-43CF-A473-3CACCEA1281E}" srcOrd="7" destOrd="0" parTransId="{C322E254-D1A7-409A-9EF6-3ECA5129CA04}" sibTransId="{1DC3A1D0-D646-48F0-8B4F-5AAC96AC8486}"/>
    <dgm:cxn modelId="{CC372ACD-DBA0-42FB-83F3-CB0E18CE9609}" srcId="{6EAA3C83-5059-4154-933A-79197A660C7E}" destId="{E9E7F056-FCEF-4159-A19A-A6D03A123033}" srcOrd="10" destOrd="0" parTransId="{6D61DF84-FB68-4319-A1FA-563DEE941F11}" sibTransId="{5AF61064-973C-4289-A604-687B339C1AC5}"/>
    <dgm:cxn modelId="{E7A8A6D2-679C-4A87-A9BD-9F62D2E6EC53}" srcId="{6EAA3C83-5059-4154-933A-79197A660C7E}" destId="{382EFCDC-29BF-421C-B373-C234D6379FE9}" srcOrd="16" destOrd="0" parTransId="{73255630-1869-482C-BD16-4AA57431AFE5}" sibTransId="{81CAFF1E-AF60-4E78-A0DE-2C83EA575174}"/>
    <dgm:cxn modelId="{9E86ACF2-D4A3-4569-8FD2-816CAD2E5CDF}" type="presOf" srcId="{BFEF0E4C-0603-42FB-9950-96316E89DE29}" destId="{283DF664-AD52-4E7E-91D5-262788796286}" srcOrd="0" destOrd="15" presId="urn:microsoft.com/office/officeart/2005/8/layout/hList1"/>
    <dgm:cxn modelId="{608A9F80-1394-4A42-9F91-088414B5BA80}" type="presOf" srcId="{729BE969-9518-43CA-8420-C0AB2727E7D3}" destId="{283DF664-AD52-4E7E-91D5-262788796286}" srcOrd="0" destOrd="13" presId="urn:microsoft.com/office/officeart/2005/8/layout/hList1"/>
    <dgm:cxn modelId="{AFB1F4E3-D212-4735-9D53-D5F7892C1AED}" srcId="{6EAA3C83-5059-4154-933A-79197A660C7E}" destId="{729BE969-9518-43CA-8420-C0AB2727E7D3}" srcOrd="13" destOrd="0" parTransId="{5449D76A-A425-4D23-83AC-24A4F859B472}" sibTransId="{14AE10CE-B39C-4A08-B7A3-6D246939EBBE}"/>
    <dgm:cxn modelId="{A3B56C0F-058C-4BCE-BB20-69BD2370E746}" type="presOf" srcId="{A4A07257-BA19-43AD-881A-13B805B07734}" destId="{283DF664-AD52-4E7E-91D5-262788796286}" srcOrd="0" destOrd="20" presId="urn:microsoft.com/office/officeart/2005/8/layout/hList1"/>
    <dgm:cxn modelId="{226AF88D-897C-44D6-9DF2-0CB9EC38BACC}" type="presOf" srcId="{7F189050-75A2-4BB1-97F9-6AFBA0C8A35B}" destId="{283DF664-AD52-4E7E-91D5-262788796286}" srcOrd="0" destOrd="4" presId="urn:microsoft.com/office/officeart/2005/8/layout/hList1"/>
    <dgm:cxn modelId="{17703963-C6C2-4C71-B91D-4317CB20A1BC}" type="presOf" srcId="{9A5D9358-1595-4CFB-96C0-C57A44D353F9}" destId="{283DF664-AD52-4E7E-91D5-262788796286}" srcOrd="0" destOrd="14" presId="urn:microsoft.com/office/officeart/2005/8/layout/hList1"/>
    <dgm:cxn modelId="{92B6F0DF-3CB5-4E22-AB40-8208F684961F}" srcId="{6EAA3C83-5059-4154-933A-79197A660C7E}" destId="{7F189050-75A2-4BB1-97F9-6AFBA0C8A35B}" srcOrd="4" destOrd="0" parTransId="{CBD186A7-C1DA-4586-BA6F-BABE757EEA75}" sibTransId="{0EF46F63-A1FF-4C9D-B6EB-C585991588A3}"/>
    <dgm:cxn modelId="{DB8913E8-C393-4D50-AEF4-9379747BC041}" type="presOf" srcId="{EDE1FA86-BB25-4931-9E57-9306CE3DEADB}" destId="{283DF664-AD52-4E7E-91D5-262788796286}" srcOrd="0" destOrd="3" presId="urn:microsoft.com/office/officeart/2005/8/layout/hList1"/>
    <dgm:cxn modelId="{60AAC8C3-69AC-4BDD-99A6-D3C02A6AA072}" srcId="{6EAA3C83-5059-4154-933A-79197A660C7E}" destId="{97851D72-52DA-4222-8A09-C343430127D8}" srcOrd="18" destOrd="0" parTransId="{064383C8-6A3A-488C-80FF-42DC33CE3BF1}" sibTransId="{E5165CBD-7D52-4E84-93C3-E71356D7F269}"/>
    <dgm:cxn modelId="{90FF7015-852B-494B-810F-CCE16783C762}" srcId="{6EAA3C83-5059-4154-933A-79197A660C7E}" destId="{FB7E052B-A8F4-4188-A3D5-9910C05F799D}" srcOrd="19" destOrd="0" parTransId="{E96E7EAA-736F-414E-B550-CEE813091094}" sibTransId="{5C5315C0-D65F-40C3-A144-56693333EC08}"/>
    <dgm:cxn modelId="{7CA2B5CA-D76A-4AC7-93C1-7681D205AD87}" srcId="{6EAA3C83-5059-4154-933A-79197A660C7E}" destId="{70596710-ADA1-4620-B740-E7BB7DEFF4DF}" srcOrd="6" destOrd="0" parTransId="{8CDABCE5-5511-4049-893F-8F281F2FBF81}" sibTransId="{038A3092-EA3B-4A5C-AF79-848A80D0090E}"/>
    <dgm:cxn modelId="{9279961B-2F2B-4346-A297-12CA3ECAD54D}" type="presOf" srcId="{FB7E052B-A8F4-4188-A3D5-9910C05F799D}" destId="{283DF664-AD52-4E7E-91D5-262788796286}" srcOrd="0" destOrd="19" presId="urn:microsoft.com/office/officeart/2005/8/layout/hList1"/>
    <dgm:cxn modelId="{36B8866F-E374-4735-99DE-DF53E2B055CE}" srcId="{6EAA3C83-5059-4154-933A-79197A660C7E}" destId="{37411514-5E94-4A56-8268-18C04BBA2B36}" srcOrd="5" destOrd="0" parTransId="{FF376DF8-366F-4286-9E17-00C55487444E}" sibTransId="{7171FDF2-F227-47BA-8BAB-52EA0D65790F}"/>
    <dgm:cxn modelId="{078B2C1B-6797-4F8F-AA6E-266D60C0B2D7}" srcId="{6EAA3C83-5059-4154-933A-79197A660C7E}" destId="{A4A07257-BA19-43AD-881A-13B805B07734}" srcOrd="20" destOrd="0" parTransId="{D57C0C92-CB6B-4B00-9DEB-50F6DBA17EC4}" sibTransId="{45329628-AFAC-49C3-B482-1EF16CF2B5CF}"/>
    <dgm:cxn modelId="{5CE484CE-C441-485E-BDE7-5687D6807689}" srcId="{6EAA3C83-5059-4154-933A-79197A660C7E}" destId="{0E418AB5-AB81-4422-8A14-F20F02B20E0B}" srcOrd="11" destOrd="0" parTransId="{B9D7E86C-6B90-45ED-B4E9-C614C2DC0E5A}" sibTransId="{C4E4D399-A600-4C2B-93E3-B56727A9A4EF}"/>
    <dgm:cxn modelId="{B20DDA77-40EE-4170-BCD9-E4E3BCDB4290}" type="presOf" srcId="{A83E21EC-89C5-43CF-A473-3CACCEA1281E}" destId="{283DF664-AD52-4E7E-91D5-262788796286}" srcOrd="0" destOrd="7" presId="urn:microsoft.com/office/officeart/2005/8/layout/hList1"/>
    <dgm:cxn modelId="{D33B5CDD-6FBA-4A9F-91FF-7BB253343803}" srcId="{6EAA3C83-5059-4154-933A-79197A660C7E}" destId="{12AE3F4F-9ABE-4B6B-8960-B9787A270E41}" srcOrd="9" destOrd="0" parTransId="{49652FA3-4C86-4556-BC83-C3A53CB842AD}" sibTransId="{18359A8D-92E8-4C05-A193-7A7D54D08137}"/>
    <dgm:cxn modelId="{EFA6E4AE-2557-4D2D-BE3A-DAEC2C528146}" srcId="{6EAA3C83-5059-4154-933A-79197A660C7E}" destId="{BFEF0E4C-0603-42FB-9950-96316E89DE29}" srcOrd="15" destOrd="0" parTransId="{9128F7D3-14E9-41FD-B1AC-E06DFEC7A229}" sibTransId="{2C409105-2386-4615-8160-E3C51EEEAB28}"/>
    <dgm:cxn modelId="{5659B552-E109-4E75-B321-8BFDEE30B936}" type="presOf" srcId="{6EAA3C83-5059-4154-933A-79197A660C7E}" destId="{03EB2E8D-0523-4DBD-B185-3AD0187C1CFE}" srcOrd="0" destOrd="0" presId="urn:microsoft.com/office/officeart/2005/8/layout/hList1"/>
    <dgm:cxn modelId="{E53A0014-F832-4528-ABD1-B7A24A3C0461}" type="presOf" srcId="{70596710-ADA1-4620-B740-E7BB7DEFF4DF}" destId="{283DF664-AD52-4E7E-91D5-262788796286}" srcOrd="0" destOrd="6" presId="urn:microsoft.com/office/officeart/2005/8/layout/hList1"/>
    <dgm:cxn modelId="{83533364-80D9-4BD7-9380-7A3726902D73}" srcId="{6EAA3C83-5059-4154-933A-79197A660C7E}" destId="{6DDF925B-8A2F-43E3-860B-EC8FDC28013B}" srcOrd="1" destOrd="0" parTransId="{4FD97E90-B17D-4FBB-9397-8E811449FB01}" sibTransId="{CBBC7D48-50F2-4096-A351-01B8E5BEA193}"/>
    <dgm:cxn modelId="{B190C964-E5BF-4B14-9C1B-B1873FC30C6D}" type="presOf" srcId="{C9F98752-D199-4C63-8408-F8A956B3A0EE}" destId="{283DF664-AD52-4E7E-91D5-262788796286}" srcOrd="0" destOrd="12" presId="urn:microsoft.com/office/officeart/2005/8/layout/hList1"/>
    <dgm:cxn modelId="{F5B75991-7C31-48B1-A2A4-FF1374B0459F}" srcId="{6EAA3C83-5059-4154-933A-79197A660C7E}" destId="{9A5D9358-1595-4CFB-96C0-C57A44D353F9}" srcOrd="14" destOrd="0" parTransId="{81F8DA79-10DB-4449-868E-F9EE919F3958}" sibTransId="{EE9392D3-83CB-4F0F-9A36-D6EF5D39252F}"/>
    <dgm:cxn modelId="{E91C17EF-E70F-4B7F-992D-219A0AC86A59}" type="presOf" srcId="{382EFCDC-29BF-421C-B373-C234D6379FE9}" destId="{283DF664-AD52-4E7E-91D5-262788796286}" srcOrd="0" destOrd="16" presId="urn:microsoft.com/office/officeart/2005/8/layout/hList1"/>
    <dgm:cxn modelId="{A6770BBC-A05C-4518-94EF-C2E28B564C89}" type="presOf" srcId="{4586A880-EB72-40F6-8F8C-605B796AFD09}" destId="{283DF664-AD52-4E7E-91D5-262788796286}" srcOrd="0" destOrd="17" presId="urn:microsoft.com/office/officeart/2005/8/layout/hList1"/>
    <dgm:cxn modelId="{41AFE0C6-BB7C-4C74-8C60-E7A4F58BE144}" type="presOf" srcId="{37411514-5E94-4A56-8268-18C04BBA2B36}" destId="{283DF664-AD52-4E7E-91D5-262788796286}" srcOrd="0" destOrd="5" presId="urn:microsoft.com/office/officeart/2005/8/layout/hList1"/>
    <dgm:cxn modelId="{7B311B05-013D-4A4E-87F3-ECF93BDEBAD4}" srcId="{6EAA3C83-5059-4154-933A-79197A660C7E}" destId="{600EE6B8-AF82-4381-B33F-BA3F19AD0890}" srcOrd="21" destOrd="0" parTransId="{2BF8F475-67D4-46D6-A32C-34D8A1733369}" sibTransId="{9A1C4DE5-0E51-43DF-ACE2-A0ADE1C24E37}"/>
    <dgm:cxn modelId="{F6FFC618-07E1-458B-BEB7-DEA44D9A193C}" type="presOf" srcId="{F01311DB-07B2-4108-ADAF-36040668D95B}" destId="{E1ADE74C-B8E1-4F92-B3F6-7BE8BC3BFFE6}" srcOrd="0" destOrd="0" presId="urn:microsoft.com/office/officeart/2005/8/layout/hList1"/>
    <dgm:cxn modelId="{6F96CA5E-8D84-4718-A1B4-800DEA0A6B10}" type="presParOf" srcId="{E1ADE74C-B8E1-4F92-B3F6-7BE8BC3BFFE6}" destId="{BC827E31-DD99-49C5-B454-078FDD0B90DD}" srcOrd="0" destOrd="0" presId="urn:microsoft.com/office/officeart/2005/8/layout/hList1"/>
    <dgm:cxn modelId="{6934E452-3D21-46CA-A8AB-6D28EF5597D6}" type="presParOf" srcId="{BC827E31-DD99-49C5-B454-078FDD0B90DD}" destId="{03EB2E8D-0523-4DBD-B185-3AD0187C1CFE}" srcOrd="0" destOrd="0" presId="urn:microsoft.com/office/officeart/2005/8/layout/hList1"/>
    <dgm:cxn modelId="{BEC3DF9B-1DE6-409C-9CB3-CDC15AAF1721}" type="presParOf" srcId="{BC827E31-DD99-49C5-B454-078FDD0B90DD}" destId="{283DF664-AD52-4E7E-91D5-2627887962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B2E8D-0523-4DBD-B185-3AD0187C1CFE}">
      <dsp:nvSpPr>
        <dsp:cNvPr id="0" name=""/>
        <dsp:cNvSpPr/>
      </dsp:nvSpPr>
      <dsp:spPr>
        <a:xfrm>
          <a:off x="0" y="12473"/>
          <a:ext cx="7361447" cy="403200"/>
        </a:xfrm>
        <a:prstGeom prst="rect">
          <a:avLst/>
        </a:prstGeom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Казахстанские партнеры: </a:t>
          </a:r>
          <a:endParaRPr lang="ru-RU" sz="1400" kern="1200" dirty="0"/>
        </a:p>
      </dsp:txBody>
      <dsp:txXfrm>
        <a:off x="0" y="12473"/>
        <a:ext cx="7361447" cy="403200"/>
      </dsp:txXfrm>
    </dsp:sp>
    <dsp:sp modelId="{283DF664-AD52-4E7E-91D5-262788796286}">
      <dsp:nvSpPr>
        <dsp:cNvPr id="0" name=""/>
        <dsp:cNvSpPr/>
      </dsp:nvSpPr>
      <dsp:spPr>
        <a:xfrm>
          <a:off x="0" y="455402"/>
          <a:ext cx="7361447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«Евразия»; 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</a:t>
          </a:r>
          <a:r>
            <a:rPr lang="ru-RU" sz="1400" kern="1200" dirty="0" err="1" smtClean="0">
              <a:solidFill>
                <a:schemeClr val="bg1">
                  <a:lumMod val="50000"/>
                </a:schemeClr>
              </a:solidFill>
            </a:rPr>
            <a:t>Халык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»; 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«Нефтяная страховая компания»; 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«К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Ж «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Freedom Finance  Life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»; 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«Номад Иншуранс»; 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«Сентрас Иншуранс»; 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«Виктория»; 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</a:t>
          </a:r>
          <a:r>
            <a:rPr lang="en-US" sz="1400" kern="1200" dirty="0" err="1" smtClean="0">
              <a:solidFill>
                <a:schemeClr val="bg1">
                  <a:lumMod val="50000"/>
                </a:schemeClr>
              </a:solidFill>
            </a:rPr>
            <a:t>Amanat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»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;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endParaRPr lang="en-US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«Лондон-Алматы»;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«Цесна Гарант»;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«СК «Коммеск-Омир»;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«К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C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Ж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«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Standard Life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«КСЖ «Номад 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Life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АО «КСЖ «Халык-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</a:rPr>
            <a:t>Life</a:t>
          </a:r>
          <a:r>
            <a:rPr lang="ru-RU" sz="14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455402"/>
        <a:ext cx="7361447" cy="338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B2E8D-0523-4DBD-B185-3AD0187C1CFE}">
      <dsp:nvSpPr>
        <dsp:cNvPr id="0" name=""/>
        <dsp:cNvSpPr/>
      </dsp:nvSpPr>
      <dsp:spPr>
        <a:xfrm>
          <a:off x="0" y="0"/>
          <a:ext cx="8307225" cy="288000"/>
        </a:xfrm>
        <a:prstGeom prst="rect">
          <a:avLst/>
        </a:prstGeom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cs typeface="Arial" pitchFamily="34" charset="0"/>
            </a:rPr>
            <a:t>ТОП клиенты: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0" y="0"/>
        <a:ext cx="8307225" cy="288000"/>
      </dsp:txXfrm>
    </dsp:sp>
    <dsp:sp modelId="{283DF664-AD52-4E7E-91D5-262788796286}">
      <dsp:nvSpPr>
        <dsp:cNvPr id="0" name=""/>
        <dsp:cNvSpPr/>
      </dsp:nvSpPr>
      <dsp:spPr>
        <a:xfrm>
          <a:off x="0" y="290419"/>
          <a:ext cx="8307225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Шымкентмай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en-US" sz="1000" kern="1200" dirty="0" smtClean="0">
              <a:solidFill>
                <a:schemeClr val="bg1">
                  <a:lumMod val="50000"/>
                </a:schemeClr>
              </a:solidFill>
            </a:rPr>
            <a:t>Caspian Beverage Holding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Группа компании «</a:t>
          </a:r>
          <a:r>
            <a:rPr lang="en-US" sz="1000" kern="1200" dirty="0" err="1" smtClean="0">
              <a:solidFill>
                <a:schemeClr val="bg1">
                  <a:lumMod val="50000"/>
                </a:schemeClr>
              </a:solidFill>
            </a:rPr>
            <a:t>Eurotransit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Глобал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эйр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 - </a:t>
          </a:r>
          <a:r>
            <a:rPr lang="en-US" sz="1000" kern="1200" dirty="0" smtClean="0">
              <a:solidFill>
                <a:schemeClr val="bg1">
                  <a:lumMod val="50000"/>
                </a:schemeClr>
              </a:solidFill>
            </a:rPr>
            <a:t>Global Air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r>
            <a:rPr lang="en-US" sz="1000" kern="1200" dirty="0" smtClean="0">
              <a:solidFill>
                <a:schemeClr val="bg1">
                  <a:lumMod val="50000"/>
                </a:schemeClr>
              </a:solidFill>
            </a:rPr>
            <a:t> 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en-US" sz="1000" kern="1200" dirty="0" smtClean="0">
              <a:solidFill>
                <a:schemeClr val="bg1">
                  <a:lumMod val="50000"/>
                </a:schemeClr>
              </a:solidFill>
            </a:rPr>
            <a:t>KTZ Express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Экотон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+»;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«НК «Казахстан 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Гарыш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Сапары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Исткомтранс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«АК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Алтыналмас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Энергохолдинг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-А»;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«Стандарт Цемент»;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Казазот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«Ада 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Ойд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»;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«Кен-Сары»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en-US" sz="1000" kern="1200" dirty="0" err="1" smtClean="0">
              <a:solidFill>
                <a:schemeClr val="bg1">
                  <a:lumMod val="50000"/>
                </a:schemeClr>
              </a:solidFill>
            </a:rPr>
            <a:t>Meerbusch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Алтиес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Петролиум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Интернешнал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КГП «Метрополитен»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 «</a:t>
          </a:r>
          <a:r>
            <a:rPr lang="en-US" sz="1000" kern="1200" dirty="0" smtClean="0">
              <a:solidFill>
                <a:schemeClr val="bg1">
                  <a:lumMod val="50000"/>
                </a:schemeClr>
              </a:solidFill>
            </a:rPr>
            <a:t>KNOC Caspian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ТОО</a:t>
          </a:r>
          <a:r>
            <a:rPr lang="en-US" sz="1000" kern="1200" dirty="0" smtClean="0">
              <a:solidFill>
                <a:schemeClr val="bg1">
                  <a:lumMod val="50000"/>
                </a:schemeClr>
              </a:solidFill>
            </a:rPr>
            <a:t> «Karaganda BI plus Energy»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«Алатау Жарык 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Компаниясы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Казатомпром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АО «</a:t>
          </a:r>
          <a:r>
            <a:rPr lang="ru-RU" sz="1000" kern="1200" dirty="0" err="1" smtClean="0">
              <a:solidFill>
                <a:schemeClr val="bg1">
                  <a:lumMod val="50000"/>
                </a:schemeClr>
              </a:solidFill>
            </a:rPr>
            <a:t>МонтажСпецСтрой</a:t>
          </a:r>
          <a:r>
            <a:rPr lang="ru-RU" sz="1000" kern="1200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sz="1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290419"/>
        <a:ext cx="8307225" cy="373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0.83455</cdr:x>
      <cdr:y>0.58162</cdr:y>
    </cdr:from>
    <cdr:to>
      <cdr:x>0.89989</cdr:x>
      <cdr:y>0.67603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034786" y="1944941"/>
          <a:ext cx="315921" cy="3157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B156-DA6D-4E7B-B12A-C024E7DDBAD0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60C9-77F7-410F-85CD-FE8E3CA7E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1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60C9-77F7-410F-85CD-FE8E3CA7ED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60C9-77F7-410F-85CD-FE8E3CA7ED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60C9-77F7-410F-85CD-FE8E3CA7ED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8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60C9-77F7-410F-85CD-FE8E3CA7ED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1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4C8CC-ED6B-44B1-9E42-050445316F1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28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4C8CC-ED6B-44B1-9E42-050445316F1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62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D233-7597-4641-A927-71B172A25B4B}" type="datetime1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0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6EF2-0911-4674-8BC2-E5567C2D069B}" type="datetime1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9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491-3BC2-4612-B16F-AAF3B503B4F8}" type="datetime1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BAB4-2156-4D49-80C5-44137DD8EEFB}" type="datetime1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0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F6FB-8BC1-433F-9E23-CA498BA164C7}" type="datetime1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8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3103-79EC-488F-A190-3E47C58D8163}" type="datetime1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3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5F28-9FFB-4556-8064-AFEFF21A1123}" type="datetime1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3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13BA-91A3-43DF-ABDD-CEBDA7DB41F8}" type="datetime1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6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4879-D89D-4980-9649-4667CD67F9F2}" type="datetime1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8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47FB-300E-4609-B439-957E3798C8A3}" type="datetime1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6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603-CCF7-4287-BF52-A8E3C1515836}" type="datetime1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6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D4D5-08E4-4C17-9221-D61EE5884042}" type="datetime1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5CEB-8575-43C2-ABD1-4040423FD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6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chart" Target="../charts/chart1.xml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rnur.s@ibsbroker.kz" TargetMode="External"/><Relationship Id="rId5" Type="http://schemas.openxmlformats.org/officeDocument/2006/relationships/hyperlink" Target="mailto:rysdaulet.s@ibsbroker.kz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73938" y="1052736"/>
            <a:ext cx="3374486" cy="47525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94219" y="1700807"/>
            <a:ext cx="5324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INSURANCE BROKERAGE SERVICES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491880" y="2343260"/>
            <a:ext cx="240191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1880" y="2466371"/>
            <a:ext cx="2493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6" y="935194"/>
            <a:ext cx="3088449" cy="25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80" y="-1"/>
            <a:ext cx="5286520" cy="57256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" name="Диаграмма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10550"/>
              </p:ext>
            </p:extLst>
          </p:nvPr>
        </p:nvGraphicFramePr>
        <p:xfrm>
          <a:off x="624067" y="1936743"/>
          <a:ext cx="4834708" cy="334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5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14"/>
            <a:ext cx="3690806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9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7" y="357402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26" y="1477812"/>
            <a:ext cx="841331" cy="5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988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IV</a:t>
            </a:r>
            <a:endParaRPr lang="ru-RU" sz="2988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51520" y="5877272"/>
            <a:ext cx="8515288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51520" y="58943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Брокер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81" name="Схема 80"/>
          <p:cNvGraphicFramePr/>
          <p:nvPr>
            <p:extLst>
              <p:ext uri="{D42A27DB-BD31-4B8C-83A1-F6EECF244321}">
                <p14:modId xmlns:p14="http://schemas.microsoft.com/office/powerpoint/2010/main" val="2566149196"/>
              </p:ext>
            </p:extLst>
          </p:nvPr>
        </p:nvGraphicFramePr>
        <p:xfrm>
          <a:off x="1099339" y="1739679"/>
          <a:ext cx="7361447" cy="399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691680" y="1228949"/>
            <a:ext cx="8572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ПАРТНЕРЫ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IBS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BROKER: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78" y="1"/>
            <a:ext cx="5653621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" y="168766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44623" y="6021288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92124" y="4931395"/>
            <a:ext cx="424847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6350" indent="20638" algn="just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 algn="just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223" y="6044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322744405"/>
              </p:ext>
            </p:extLst>
          </p:nvPr>
        </p:nvGraphicFramePr>
        <p:xfrm>
          <a:off x="438511" y="1628800"/>
          <a:ext cx="8307225" cy="418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22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256015"/>
            <a:ext cx="3635892" cy="253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" y="168766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44623" y="6021288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12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92124" y="4931395"/>
            <a:ext cx="424847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6350" indent="20638" algn="just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 algn="just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223" y="6044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  <p:pic>
        <p:nvPicPr>
          <p:cNvPr id="13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06" y="2256015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0536" y="1634413"/>
            <a:ext cx="3374486" cy="42662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3784" y="1783545"/>
            <a:ext cx="812681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0638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КОНТАКТЫ: </a:t>
            </a:r>
          </a:p>
          <a:p>
            <a:pPr marL="6350" indent="20638"/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ТОО «Страховой брокер «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»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10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г. Алматы, ул.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Зенкова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59, офис 151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e-mail: info@ibsbroker.kz 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Директор 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Рысдаулет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Сейтжанов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тел/факс:  + 7 (727) 311 68 03, 300 67 74, 300 67 79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мобильный: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+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7 707 797 93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91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-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: 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5"/>
              </a:rPr>
              <a:t>rysdaulet.s@ibsbroker.kz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Директор Департамента продаж 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Арнур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Саменов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тел/факс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:  + 7 (727) 311 68 03, 300 67 74, 300 67 79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мобильный: 7 777 227 55 41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-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: 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6"/>
              </a:rPr>
              <a:t>arnur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6"/>
              </a:rPr>
              <a:t>.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6"/>
              </a:rPr>
              <a:t>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6"/>
              </a:rPr>
              <a:t>@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6"/>
              </a:rPr>
              <a:t>ibsbroker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6"/>
              </a:rPr>
              <a:t>.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  <a:hlinkClick r:id="rId6"/>
              </a:rPr>
              <a:t>kz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6350" indent="20638"/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7486"/>
            <a:ext cx="9144000" cy="2480514"/>
          </a:xfrm>
          <a:prstGeom prst="rect">
            <a:avLst/>
          </a:prstGeom>
        </p:spPr>
      </p:pic>
      <p:pic>
        <p:nvPicPr>
          <p:cNvPr id="1029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8813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8812"/>
            <a:ext cx="3168352" cy="24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12000" y="1928813"/>
            <a:ext cx="2844176" cy="248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12000" y="1544097"/>
            <a:ext cx="292313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Надежность</a:t>
            </a:r>
          </a:p>
          <a:p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    Профессионализм</a:t>
            </a:r>
          </a:p>
          <a:p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    Честность</a:t>
            </a:r>
          </a:p>
          <a:p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    Сотрудничество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7" y="357402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0033" y="4521046"/>
            <a:ext cx="8981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МЕЖДУНАРОДНАЯ ПРАКТИКА НА РЫНКЕ БРОКЕРСКИХ УСЛУГ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УДОВЛЕТВОРЯЯ НУЖДЫ НАШИХ КЛИЕНТОВ, ПОСРЕДСТВОМ ПРЕДОСТАВЛЕНИЯ КАЧЕСТВЕННЫХ И ПРОФЕССИОНАЛЬНЫХ УСЛУГ НА РЫНКЕ СТРАХОВАНИЯ И ПЕРЕСТРАХОВАНИЯ, НАШИ ЦЕННОСТИ ОСТАЮТСЯ НЕИЗМЕННЫМИ.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5877272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3870" y="5922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2</a:t>
            </a:fld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455633" y="2621315"/>
            <a:ext cx="146763" cy="11772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55632" y="2924944"/>
            <a:ext cx="146763" cy="11772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455631" y="3212976"/>
            <a:ext cx="146763" cy="11772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456518" y="3514155"/>
            <a:ext cx="146763" cy="11772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0" y="2330682"/>
            <a:ext cx="3327010" cy="24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3" y="2330682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14"/>
            <a:ext cx="3690806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" y="168766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44623" y="6021288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78186" y="1654354"/>
            <a:ext cx="39086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0638" algn="just"/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Так и на рынке страхования (особенно в сегменте крупного индустриального бизнеса) брокеры являются ключевой инфраструктурной возможностью повышения качества рыночных взаимоотношений и эффективности развития как рынка страхования, так и той отрасли, в которой занят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клиент. Важно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отметить, что на фоне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сложившейся неопределенности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после экономических событий повышается значимость услуг по урегулированию убытков и риск-менеджменту. В связи с этим полезность деятельности страховых и перестраховочных брокеров не нуждается в сложном обосновании, так как деятельность страховых брокеров заключается непосредственно в минимизации транзакционных издержек и нейтрализации существующей на рынке               неопределенности.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3938" y="1516785"/>
            <a:ext cx="3374486" cy="41375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8861" y="1652072"/>
            <a:ext cx="4248471" cy="41857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дним из показателей высокого качества как казахстанского, так и международного  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страхования  является системность отношений. Отношения эти складываются между страхователями, страховщиками, страховыми посредниками, профессиональными оценщиками страховых рисков государственными органами управления страхования.                                                               </a:t>
            </a:r>
          </a:p>
          <a:p>
            <a:pPr marL="6350" indent="20638" algn="just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Так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для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функционирования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и устойчивого развития этой системы отношений необходимо обеспечивать оптимальное сочетание интересов всех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участников. Основными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потребителями услуг рынка страховых брокеров являются представители бизнес-среды, в частности, крупные промышленные компании, которые чаще других в обязательном порядке включают страховых брокеров в процесс внутреннего риск-менеджмента. </a:t>
            </a:r>
          </a:p>
          <a:p>
            <a:pPr marL="6350" indent="20638" algn="just"/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 algn="just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4623" y="6033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</p:spTree>
    <p:extLst>
      <p:ext uri="{BB962C8B-B14F-4D97-AF65-F5344CB8AC3E}">
        <p14:creationId xmlns:p14="http://schemas.microsoft.com/office/powerpoint/2010/main" val="11709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3" y="2330682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0" y="2330682"/>
            <a:ext cx="3327010" cy="24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14"/>
            <a:ext cx="3690806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7437" y="1548291"/>
            <a:ext cx="3374486" cy="443464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" y="168766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44623" y="6021288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92124" y="4931395"/>
            <a:ext cx="424847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6350" indent="20638" algn="just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 algn="just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784" y="1783545"/>
            <a:ext cx="81268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0638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ОСОБЕННОСТИ ПРАКТИКИ СТРАХОВЫХ БРОКЕРОВ В СЕГМЕНТЕ КРУПНОГО ИНДУСТРИАЛЬНОГО БИЗНЕСА </a:t>
            </a:r>
          </a:p>
          <a:p>
            <a:pPr marL="6350" indent="20638" algn="just"/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Риск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менеджмент в сегменте крупного индустриального бизнеса ( как в Казахстане, так и в мире) отличается наличием большого количества посреднических институтов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29210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Компании данного сегмента,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отличаются одной из наиболее сложных карт рисков, которые сопровождаются отсутствием стандартных процессов и мероприятий по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урегулированию.</a:t>
            </a:r>
          </a:p>
          <a:p>
            <a:pPr marL="29210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Крупные компании индустриальной сферы попадают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отдельную группу: они обязаны тратить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на страхование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большую часть средств,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поэтому страхование занимает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важное место в системе страховой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защиты.</a:t>
            </a:r>
          </a:p>
          <a:p>
            <a:pPr marL="29210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/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/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223" y="6044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</p:spTree>
    <p:extLst>
      <p:ext uri="{BB962C8B-B14F-4D97-AF65-F5344CB8AC3E}">
        <p14:creationId xmlns:p14="http://schemas.microsoft.com/office/powerpoint/2010/main" val="32250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0" y="2330682"/>
            <a:ext cx="3327010" cy="24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3" y="2330682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14"/>
            <a:ext cx="3690806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" y="168766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44623" y="6021288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5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3938" y="1516785"/>
            <a:ext cx="3374486" cy="41375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1841" y="1591868"/>
            <a:ext cx="4284781" cy="46166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Профессиональные страховые брокеры- главный инструмент поддержания системного баланса и обеспечения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равномерного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развития казахстанской системы страхования , так как страховые брокеры защищают интересы страхователя и способствуют досудебному урегулированию споров.</a:t>
            </a:r>
          </a:p>
          <a:p>
            <a:pPr marL="6350" indent="20638" algn="just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 algn="just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 ключевым функциям страхового брокера относятся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: </a:t>
            </a:r>
          </a:p>
          <a:p>
            <a:pPr marL="6350" indent="20638" algn="just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Оценка рисков страхователя, проведение комплексного андеррайтинга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29210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Разработка индивидуального пакета услуг для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страхователя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Сопровождение договора страхования, ведение риска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Защита интересов страхователя, урегулирование убытков.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9210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 algn="just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9587" y="35749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8151" y="3974814"/>
            <a:ext cx="424847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7715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4774" y="3624797"/>
            <a:ext cx="1067544" cy="227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Сюрвейеры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05049" y="3732518"/>
            <a:ext cx="1067544" cy="227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Аджастеры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21682" y="4852271"/>
            <a:ext cx="2962672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Страхователь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1682" y="4587296"/>
            <a:ext cx="2962672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Страховой брокер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73631" y="2849370"/>
            <a:ext cx="2962672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Страховые</a:t>
            </a:r>
            <a:r>
              <a:rPr lang="ru-RU" sz="1000" dirty="0" smtClean="0"/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компании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02558" y="3321070"/>
            <a:ext cx="1781796" cy="2255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Страховой агент 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1036" name="Прямая со стрелкой 1035"/>
          <p:cNvCxnSpPr/>
          <p:nvPr/>
        </p:nvCxnSpPr>
        <p:spPr>
          <a:xfrm flipV="1">
            <a:off x="5953229" y="3121880"/>
            <a:ext cx="0" cy="45309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 flipV="1">
            <a:off x="7835272" y="3077280"/>
            <a:ext cx="1131" cy="22511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 flipV="1">
            <a:off x="7835272" y="3551148"/>
            <a:ext cx="0" cy="18439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7835272" y="3998425"/>
            <a:ext cx="0" cy="56833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5673631" y="2110069"/>
            <a:ext cx="2962672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Границы страхового рынка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129" name="Прямая со стрелкой 128"/>
          <p:cNvCxnSpPr/>
          <p:nvPr/>
        </p:nvCxnSpPr>
        <p:spPr>
          <a:xfrm flipH="1">
            <a:off x="5953229" y="3958562"/>
            <a:ext cx="576" cy="52019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5391635" y="2379096"/>
            <a:ext cx="401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Агентство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Республики Казахстан по надзору 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</a:t>
            </a: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регулированию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финансового рынка и финансовых организаций 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5260416" y="5036174"/>
            <a:ext cx="401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Интересы страхователя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870" y="6033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</p:spTree>
    <p:extLst>
      <p:ext uri="{BB962C8B-B14F-4D97-AF65-F5344CB8AC3E}">
        <p14:creationId xmlns:p14="http://schemas.microsoft.com/office/powerpoint/2010/main" val="26635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14"/>
            <a:ext cx="3690806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3" y="2330682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0" y="2330682"/>
            <a:ext cx="3327010" cy="24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" y="168766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44623" y="6021288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6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3938" y="1482359"/>
            <a:ext cx="3374486" cy="442348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750515"/>
            <a:ext cx="4042285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Несмотря на то что рынок страховых брокеров является посредническим кластером, именно он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представляет ключевую инфраструктурную возможность повышения качества рыночных взаимоотношений и эффективности развития как рынка страхования, так и той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отрасли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в которой занят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клиент. Страховой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сектор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РК представлен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29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страховыми организациями, из которых 7 – по страхованию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жизни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количество страховых брокеров 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1;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 algn="just"/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ДЕЯТЕЛЬНОСТЬ СТРАХОВЫХ БРОКЕРОВ РЕСПУБЛИКИ КАЗАХСТАН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6350" algn="just"/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-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Количество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брокеров в 2 раза ниже чем количество страховых организаций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6350" algn="just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-Брокеры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ориентированы на обслуживание крупных корпоративных договоров страхования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;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algn="just"/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9587" y="35749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8151" y="3974814"/>
            <a:ext cx="424847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6350" indent="20638" algn="just">
              <a:buNone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3928" y="1358443"/>
            <a:ext cx="354497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0638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6350" indent="20638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 данным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Комитета по статистике Министерства национальной экономики Республики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Казахстан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: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Совокупный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объем активов страховых брокеров по состоянию на 1 января 2018 года составил 5 670,3 млн.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тенге.</a:t>
            </a:r>
          </a:p>
          <a:p>
            <a:pPr algn="just"/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Обязательства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страховых брокеров по состоянию на 1 января 2018 года составили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    3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326,9 млн.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тенге. </a:t>
            </a:r>
          </a:p>
          <a:p>
            <a:pPr algn="just"/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Совокупный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собственный капитал страховых брокеров по состоянию на 1 января 2018 года составил 2 343,4 млн.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тенге.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7715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AutoShape 2" descr="ÐÐ°ÑÑÐ¸Ð½ÐºÐ¸ Ð¿Ð¾ Ð·Ð°Ð¿ÑÐ¾ÑÑ wallpaper white with g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3426" y="60771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</p:spTree>
    <p:extLst>
      <p:ext uri="{BB962C8B-B14F-4D97-AF65-F5344CB8AC3E}">
        <p14:creationId xmlns:p14="http://schemas.microsoft.com/office/powerpoint/2010/main" val="4449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0" y="2386863"/>
            <a:ext cx="3327010" cy="24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3" y="2386863"/>
            <a:ext cx="3311999" cy="24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195"/>
            <a:ext cx="3690806" cy="24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682826" y="1610744"/>
            <a:ext cx="3374486" cy="413759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82826" y="2708920"/>
            <a:ext cx="3267781" cy="0"/>
          </a:xfrm>
          <a:prstGeom prst="line">
            <a:avLst/>
          </a:prstGeom>
          <a:ln w="127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7" y="357402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51520" y="5877272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802332"/>
            <a:ext cx="6731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5301" y="3064897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7550" y="4538547"/>
            <a:ext cx="7920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Партнерство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лежит в основе идеологии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работы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с клиентами, поэтому, работая в интересах клиента и обладая широкими возможностями и знаниями в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области страхования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и управления рисками, мы можем не только найти наиболее эффективные решения, но и оказать профессиональную помощь в урегулировании убытков. 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87551" y="2591199"/>
            <a:ext cx="7799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IBS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действует на рынке с 2013 года ( государственная лицензия №2.3.21 от 21 октября 2013 года, выданная Агентством Республики Казахстан по надзору и регулированию финансового рынка и финансовых организаций).</a:t>
            </a:r>
          </a:p>
          <a:p>
            <a:pPr lvl="0" algn="just"/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7550" y="3415685"/>
            <a:ext cx="7809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IBS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интенсивно поддерживает лидерские  позиции среди казахстанских страховых брокеров.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Взаимодействие с клиентами строится на комплексном подходе: уникальный интеллектуальный капитал, отраслевые знания, мировой опыт и коллективная работа.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3661781" y="388813"/>
            <a:ext cx="2689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693458" y="1731323"/>
            <a:ext cx="0" cy="4001933"/>
          </a:xfrm>
          <a:prstGeom prst="line">
            <a:avLst/>
          </a:prstGeom>
          <a:ln w="127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87550" y="1739679"/>
            <a:ext cx="7809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«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Brokerage Services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(IBS)-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это крупнейший страховой брокер и консультант по рискам. Основная задача – найти наиболее эффективное решение  по страхованию и управлению рисками клиентов для устойчивого развития и защиты их бизнеса.</a:t>
            </a: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1203014" y="1893597"/>
            <a:ext cx="3343427" cy="8356"/>
          </a:xfrm>
          <a:prstGeom prst="line">
            <a:avLst/>
          </a:prstGeom>
          <a:ln w="127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AutoShape 2" descr="ÐÐ°ÑÑÐ¸Ð½ÐºÐ¸ Ð¿Ð¾ Ð·Ð°Ð¿ÑÐ¾ÑÑ wallpaper white with g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3870" y="5922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</p:spTree>
    <p:extLst>
      <p:ext uri="{BB962C8B-B14F-4D97-AF65-F5344CB8AC3E}">
        <p14:creationId xmlns:p14="http://schemas.microsoft.com/office/powerpoint/2010/main" val="36578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0" y="2330682"/>
            <a:ext cx="3327010" cy="24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3" y="2330682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14"/>
            <a:ext cx="3690806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350536" y="1634413"/>
            <a:ext cx="3374486" cy="42662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82826" y="2708920"/>
            <a:ext cx="3267781" cy="0"/>
          </a:xfrm>
          <a:prstGeom prst="line">
            <a:avLst/>
          </a:prstGeom>
          <a:ln w="127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33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1" y="192130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95121" y="6020546"/>
            <a:ext cx="792088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5CEB-8575-43C2-ABD1-4040423FDF5D}" type="slidenum">
              <a:rPr lang="ru-RU" smtClean="0"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802332"/>
            <a:ext cx="6731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5301" y="3064897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747" y="1718423"/>
            <a:ext cx="84611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Консультационную деятельность по вопросам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страхования;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Проведение сравнительного анализа услуг и финансового состояния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страховых;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Разработку по поручению клиентов условий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страхования,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критериев выбора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страховщиков,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оказание экспертных услуг по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выявлению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страховых рисков;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Подготовку и (или) оформление по поручению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страхователя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необходимых для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заключения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договора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страхования документов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сбор информации по  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вопросам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страхования; 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 поручению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страхователя договора страхования;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 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Обеспечение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правильного и своевременного оформления документов при заключении  договора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страхования,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осуществлении страховой выплаты, рассмотрении претензий при наступлении страхового случая, а также других  документов, связанных с заключенными договорами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страхования;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 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Проведение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консультаций и оказание содействия в получении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страхователем,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выгодоприобретателем страховой выплаты при наступлении страхового случая; 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соответствии с предоставленными полномочиями необходимых документов для получения страховой выплаты; 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Подготовку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документов по рассмотрению и урегулированию убытков при наступлении страхового случая по поручению заинтересованных лиц; 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Организацию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услуг экспертов по оценке ущерба и определению размера страховой  выплаты.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3661781" y="388813"/>
            <a:ext cx="2689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682826" y="1718423"/>
            <a:ext cx="0" cy="4001933"/>
          </a:xfrm>
          <a:prstGeom prst="line">
            <a:avLst/>
          </a:prstGeom>
          <a:ln w="127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387907" y="2305163"/>
            <a:ext cx="3343427" cy="8356"/>
          </a:xfrm>
          <a:prstGeom prst="line">
            <a:avLst/>
          </a:prstGeom>
          <a:ln w="12700">
            <a:noFill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91680" y="1228949"/>
            <a:ext cx="8572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IBS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ОСУЩЕСТВЛЯЕТ СЛЕДУЮЩИЕ ВИДЫ БРОКЕРСКОЙ ДЕЯТЕЛЬНОСТИ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355" y="6055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</p:spTree>
    <p:extLst>
      <p:ext uri="{BB962C8B-B14F-4D97-AF65-F5344CB8AC3E}">
        <p14:creationId xmlns:p14="http://schemas.microsoft.com/office/powerpoint/2010/main" val="41493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0867"/>
            <a:ext cx="365722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3" y="2330682"/>
            <a:ext cx="331199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ÐÐ°ÑÑÐ¸Ð½ÐºÐ¸ Ð¿Ð¾ Ð·Ð°Ð¿ÑÐ¾ÑÑ business meeting insuranc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0" y="2330682"/>
            <a:ext cx="3327010" cy="24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776454" y="640896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INSURANCE BROKERAGE SERVICES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9" name="Picture 9" descr="ÐÐ°ÑÑÐ¸Ð½ÐºÐ¸ Ð¿Ð¾ Ð·Ð°Ð¿ÑÐ¾ÑÑ insurance brokerage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7" y="357402"/>
            <a:ext cx="1656184" cy="1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6596" y="1759131"/>
            <a:ext cx="39630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Финансовые итоги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201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51520" y="2379646"/>
            <a:ext cx="2149262" cy="474260"/>
            <a:chOff x="336669" y="2015668"/>
            <a:chExt cx="2876877" cy="6348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30151" y="2080769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ru-RU" sz="897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669" y="2015668"/>
              <a:ext cx="2183856" cy="4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 smtClean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2 389 288</a:t>
              </a:r>
              <a:endParaRPr lang="ru-RU" sz="2000" dirty="0">
                <a:solidFill>
                  <a:srgbClr val="86868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7517" y="2333009"/>
              <a:ext cx="1360872" cy="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 smtClean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</a:t>
              </a: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тенге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637796" y="2379647"/>
            <a:ext cx="1899636" cy="464233"/>
            <a:chOff x="3530799" y="2015668"/>
            <a:chExt cx="2542742" cy="6213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390146" y="2080769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ru-RU" sz="897" b="1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0799" y="2015668"/>
              <a:ext cx="1754850" cy="49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 smtClean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266 887</a:t>
              </a:r>
              <a:endParaRPr lang="ru-RU" sz="2000" dirty="0">
                <a:solidFill>
                  <a:srgbClr val="86868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7923" y="2319587"/>
              <a:ext cx="1360873" cy="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тенге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334492" y="2379651"/>
            <a:ext cx="2222724" cy="463905"/>
            <a:chOff x="5740620" y="2015668"/>
            <a:chExt cx="2975209" cy="62095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032434" y="2080769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ru-RU" sz="897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40620" y="2015668"/>
              <a:ext cx="2273854" cy="49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 smtClean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2 122 401</a:t>
              </a:r>
              <a:endParaRPr lang="ru-RU" sz="2000" dirty="0">
                <a:solidFill>
                  <a:srgbClr val="86868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2496" y="2319145"/>
              <a:ext cx="1360873" cy="31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тенге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725001" y="2379648"/>
            <a:ext cx="1821568" cy="456567"/>
            <a:chOff x="9011464" y="2015668"/>
            <a:chExt cx="2438245" cy="61113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766314" y="2080769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ru-RU" sz="897" b="1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11464" y="2015668"/>
              <a:ext cx="1754850" cy="49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 smtClean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12 000</a:t>
              </a:r>
              <a:endParaRPr lang="ru-RU" sz="2000" dirty="0">
                <a:solidFill>
                  <a:srgbClr val="86868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80583" y="2309325"/>
              <a:ext cx="1360871" cy="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тенге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80419" y="2813543"/>
            <a:ext cx="1879894" cy="1668104"/>
            <a:chOff x="622581" y="3095326"/>
            <a:chExt cx="2516316" cy="223282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4" y="3095326"/>
              <a:ext cx="2319533" cy="192938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622581" y="4927510"/>
              <a:ext cx="2319533" cy="400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1345" b="1" dirty="0">
                  <a:solidFill>
                    <a:srgbClr val="B48F0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АКТИВЫ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597894" y="2897013"/>
            <a:ext cx="2339046" cy="1573972"/>
            <a:chOff x="3545131" y="2991793"/>
            <a:chExt cx="2733083" cy="210682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131" y="2991793"/>
              <a:ext cx="2318188" cy="192938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3815985" y="4697977"/>
              <a:ext cx="2462229" cy="400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345" b="1" dirty="0" smtClean="0">
                  <a:solidFill>
                    <a:srgbClr val="00A0E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СОБСТВЕННЫЙ КАПИТАЛ</a:t>
              </a:r>
              <a:endParaRPr lang="ru-RU" sz="1345" b="1" dirty="0">
                <a:solidFill>
                  <a:srgbClr val="00A0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925145" y="2937744"/>
            <a:ext cx="1954626" cy="1544520"/>
            <a:chOff x="6306728" y="3095326"/>
            <a:chExt cx="2616348" cy="206740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728" y="3095326"/>
              <a:ext cx="2318189" cy="192938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6603543" y="4762088"/>
              <a:ext cx="2319533" cy="400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1345" b="1" dirty="0">
                  <a:solidFill>
                    <a:srgbClr val="1AA74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ОБЯЗАТЕЛЬСТВА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64194" y="4680979"/>
            <a:ext cx="1891383" cy="447559"/>
            <a:chOff x="765676" y="2015668"/>
            <a:chExt cx="2531695" cy="59907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613976" y="2160853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ru-RU" sz="897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5676" y="2015668"/>
              <a:ext cx="1754850" cy="4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977 728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4825" y="2297268"/>
              <a:ext cx="1360871" cy="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тенге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642819" y="4713922"/>
            <a:ext cx="1837478" cy="449383"/>
            <a:chOff x="765676" y="2015668"/>
            <a:chExt cx="2459541" cy="60151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541822" y="2160344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ru-RU" sz="897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5676" y="2015668"/>
              <a:ext cx="1754850" cy="4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141 105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0703" y="2299709"/>
              <a:ext cx="1360871" cy="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тенге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720628" y="4728837"/>
            <a:ext cx="1836588" cy="444335"/>
            <a:chOff x="765676" y="2015668"/>
            <a:chExt cx="2458350" cy="59476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540631" y="2091929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ru-RU" sz="897" b="1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5676" y="2015668"/>
              <a:ext cx="1754850" cy="4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836 623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0985" y="2292952"/>
              <a:ext cx="1360871" cy="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тенге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709981" y="4718384"/>
            <a:ext cx="1836588" cy="454788"/>
            <a:chOff x="765676" y="2015668"/>
            <a:chExt cx="2458350" cy="608753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540631" y="2091929"/>
              <a:ext cx="683395" cy="3083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897" b="1" dirty="0" smtClean="0"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ru-RU" sz="897" b="1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5676" y="2015668"/>
              <a:ext cx="1754850" cy="4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2000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12 000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25283" y="2306944"/>
              <a:ext cx="1360871" cy="31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046" b="1" dirty="0">
                  <a:solidFill>
                    <a:srgbClr val="868686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тыс. тенге</a:t>
              </a: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>
            <a:off x="251520" y="5877272"/>
            <a:ext cx="8515288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 rot="3000100">
            <a:off x="6767764" y="3023541"/>
            <a:ext cx="1731877" cy="1750837"/>
            <a:chOff x="9471415" y="5816787"/>
            <a:chExt cx="2318189" cy="234357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1415" y="5816787"/>
              <a:ext cx="2318189" cy="192938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4" name="Прямоугольник 63"/>
            <p:cNvSpPr/>
            <p:nvPr/>
          </p:nvSpPr>
          <p:spPr>
            <a:xfrm rot="18599900">
              <a:off x="10238118" y="6800267"/>
              <a:ext cx="2319536" cy="4006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ru-RU" sz="1345" b="1" dirty="0" smtClean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УСТАВНОЙ КАПИТАЛ</a:t>
              </a:r>
              <a:endParaRPr lang="ru-RU" sz="1345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193870" y="5922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ТОО «Страховой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Б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рокер «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Insurance Brokerage Services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»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Республика Казахстан, 0500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г. Алматы, ул. Зенкова, 59, офис 151 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тел/факс: (727) 311 68 03, 300 67 74, 300 67 79 </a:t>
            </a:r>
          </a:p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e-mail: info@ibsbroker.kz 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849127" y="990020"/>
            <a:ext cx="1261487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76454" y="1004367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УПРАВЛЯЯ РИСКАМИ</a:t>
            </a:r>
            <a:endParaRPr lang="ru-RU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1559</Words>
  <Application>Microsoft Office PowerPoint</Application>
  <PresentationFormat>Экран (4:3)</PresentationFormat>
  <Paragraphs>252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BROKERAGE SERVICES</dc:title>
  <dc:creator>ZASSS</dc:creator>
  <cp:lastModifiedBy>Едил</cp:lastModifiedBy>
  <cp:revision>117</cp:revision>
  <cp:lastPrinted>2018-11-22T03:48:31Z</cp:lastPrinted>
  <dcterms:created xsi:type="dcterms:W3CDTF">2018-05-18T16:09:25Z</dcterms:created>
  <dcterms:modified xsi:type="dcterms:W3CDTF">2019-02-11T05:28:14Z</dcterms:modified>
</cp:coreProperties>
</file>